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Public Sans" charset="1" panose="00000000000000000000"/>
      <p:regular r:id="rId32"/>
    </p:embeddedFont>
    <p:embeddedFont>
      <p:font typeface="Public Sans Bold" charset="1" panose="00000000000000000000"/>
      <p:regular r:id="rId33"/>
    </p:embeddedFont>
    <p:embeddedFont>
      <p:font typeface="Canva Sans" charset="1" panose="020B0503030501040103"/>
      <p:regular r:id="rId34"/>
    </p:embeddedFont>
    <p:embeddedFont>
      <p:font typeface="Canva Sans Bold" charset="1" panose="020B08030305010401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https://doi.org/10.1007/978-981-97-4928-7_16"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E6E4EF"/>
        </a:solidFill>
      </p:bgPr>
    </p:bg>
    <p:spTree>
      <p:nvGrpSpPr>
        <p:cNvPr id="1" name=""/>
        <p:cNvGrpSpPr/>
        <p:nvPr/>
      </p:nvGrpSpPr>
      <p:grpSpPr>
        <a:xfrm>
          <a:off x="0" y="0"/>
          <a:ext cx="0" cy="0"/>
          <a:chOff x="0" y="0"/>
          <a:chExt cx="0" cy="0"/>
        </a:xfrm>
      </p:grpSpPr>
      <p:sp>
        <p:nvSpPr>
          <p:cNvPr name="TextBox 2" id="2"/>
          <p:cNvSpPr txBox="true"/>
          <p:nvPr/>
        </p:nvSpPr>
        <p:spPr>
          <a:xfrm rot="0">
            <a:off x="2606044" y="1548217"/>
            <a:ext cx="13075912" cy="76111874"/>
          </a:xfrm>
          <a:prstGeom prst="rect">
            <a:avLst/>
          </a:prstGeom>
        </p:spPr>
        <p:txBody>
          <a:bodyPr anchor="t" rtlCol="false" tIns="0" lIns="0" bIns="0" rIns="0">
            <a:spAutoFit/>
          </a:bodyPr>
          <a:lstStyle/>
          <a:p>
            <a:pPr algn="ctr">
              <a:lnSpc>
                <a:spcPts val="9885"/>
              </a:lnSpc>
            </a:pPr>
            <a:r>
              <a:rPr lang="en-US" sz="7972" spc="-518">
                <a:solidFill>
                  <a:srgbClr val="272665"/>
                </a:solidFill>
                <a:latin typeface="Public Sans"/>
                <a:ea typeface="Public Sans"/>
                <a:cs typeface="Public Sans"/>
                <a:sym typeface="Public Sans"/>
              </a:rPr>
              <a:t>Predicting  Cardiovascular  Disease  Risk  and  Classifying  High-Risk  Patients  using  Machine  Learning</a:t>
            </a: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a:p>
            <a:pPr algn="ctr">
              <a:lnSpc>
                <a:spcPts val="9885"/>
              </a:lnSpc>
            </a:pPr>
          </a:p>
        </p:txBody>
      </p:sp>
      <p:sp>
        <p:nvSpPr>
          <p:cNvPr name="TextBox 3" id="3"/>
          <p:cNvSpPr txBox="true"/>
          <p:nvPr/>
        </p:nvSpPr>
        <p:spPr>
          <a:xfrm rot="0">
            <a:off x="3282118" y="7271258"/>
            <a:ext cx="10991035" cy="1002030"/>
          </a:xfrm>
          <a:prstGeom prst="rect">
            <a:avLst/>
          </a:prstGeom>
        </p:spPr>
        <p:txBody>
          <a:bodyPr anchor="t" rtlCol="false" tIns="0" lIns="0" bIns="0" rIns="0">
            <a:spAutoFit/>
          </a:bodyPr>
          <a:lstStyle/>
          <a:p>
            <a:pPr algn="ctr">
              <a:lnSpc>
                <a:spcPts val="4319"/>
              </a:lnSpc>
            </a:pPr>
            <a:r>
              <a:rPr lang="en-US" b="true" sz="2999" spc="-107">
                <a:solidFill>
                  <a:srgbClr val="272665"/>
                </a:solidFill>
                <a:latin typeface="Public Sans Bold"/>
                <a:ea typeface="Public Sans Bold"/>
                <a:cs typeface="Public Sans Bold"/>
                <a:sym typeface="Public Sans Bold"/>
              </a:rPr>
              <a:t>Dubai_PG 3</a:t>
            </a:r>
            <a:r>
              <a:rPr lang="en-US" sz="2999" spc="-107">
                <a:solidFill>
                  <a:srgbClr val="272665"/>
                </a:solidFill>
                <a:latin typeface="Public Sans"/>
                <a:ea typeface="Public Sans"/>
                <a:cs typeface="Public Sans"/>
                <a:sym typeface="Public Sans"/>
              </a:rPr>
              <a:t> : </a:t>
            </a:r>
          </a:p>
          <a:p>
            <a:pPr algn="ctr">
              <a:lnSpc>
                <a:spcPts val="3600"/>
              </a:lnSpc>
            </a:pPr>
            <a:r>
              <a:rPr lang="en-US" sz="2500" spc="-90">
                <a:solidFill>
                  <a:srgbClr val="272665"/>
                </a:solidFill>
                <a:latin typeface="Public Sans"/>
                <a:ea typeface="Public Sans"/>
                <a:cs typeface="Public Sans"/>
                <a:sym typeface="Public Sans"/>
              </a:rPr>
              <a:t>Arif Ali, Bhagya Withanage, Harika Sridhar, Priyanshu Dwivedi, Rahul Kumar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B9EE2"/>
        </a:solidFill>
      </p:bgPr>
    </p:bg>
    <p:spTree>
      <p:nvGrpSpPr>
        <p:cNvPr id="1" name=""/>
        <p:cNvGrpSpPr/>
        <p:nvPr/>
      </p:nvGrpSpPr>
      <p:grpSpPr>
        <a:xfrm>
          <a:off x="0" y="0"/>
          <a:ext cx="0" cy="0"/>
          <a:chOff x="0" y="0"/>
          <a:chExt cx="0" cy="0"/>
        </a:xfrm>
      </p:grpSpPr>
      <p:sp>
        <p:nvSpPr>
          <p:cNvPr name="Freeform 2" id="2"/>
          <p:cNvSpPr/>
          <p:nvPr/>
        </p:nvSpPr>
        <p:spPr>
          <a:xfrm flipH="false" flipV="false" rot="0">
            <a:off x="9716377" y="2925783"/>
            <a:ext cx="8198991" cy="5462577"/>
          </a:xfrm>
          <a:custGeom>
            <a:avLst/>
            <a:gdLst/>
            <a:ahLst/>
            <a:cxnLst/>
            <a:rect r="r" b="b" t="t" l="l"/>
            <a:pathLst>
              <a:path h="5462577" w="8198991">
                <a:moveTo>
                  <a:pt x="0" y="0"/>
                </a:moveTo>
                <a:lnTo>
                  <a:pt x="8198990" y="0"/>
                </a:lnTo>
                <a:lnTo>
                  <a:pt x="8198990" y="5462578"/>
                </a:lnTo>
                <a:lnTo>
                  <a:pt x="0" y="5462578"/>
                </a:lnTo>
                <a:lnTo>
                  <a:pt x="0" y="0"/>
                </a:lnTo>
                <a:close/>
              </a:path>
            </a:pathLst>
          </a:custGeom>
          <a:blipFill>
            <a:blip r:embed="rId2"/>
            <a:stretch>
              <a:fillRect l="0" t="0" r="0" b="0"/>
            </a:stretch>
          </a:blipFill>
        </p:spPr>
      </p:sp>
      <p:sp>
        <p:nvSpPr>
          <p:cNvPr name="TextBox 3" id="3"/>
          <p:cNvSpPr txBox="true"/>
          <p:nvPr/>
        </p:nvSpPr>
        <p:spPr>
          <a:xfrm rot="0">
            <a:off x="993068" y="846931"/>
            <a:ext cx="8313896" cy="2576776"/>
          </a:xfrm>
          <a:prstGeom prst="rect">
            <a:avLst/>
          </a:prstGeom>
        </p:spPr>
        <p:txBody>
          <a:bodyPr anchor="t" rtlCol="false" tIns="0" lIns="0" bIns="0" rIns="0">
            <a:spAutoFit/>
          </a:bodyPr>
          <a:lstStyle/>
          <a:p>
            <a:pPr algn="l">
              <a:lnSpc>
                <a:spcPts val="6514"/>
              </a:lnSpc>
            </a:pPr>
            <a:r>
              <a:rPr lang="en-US" sz="5922" spc="-355">
                <a:solidFill>
                  <a:srgbClr val="FFFFFF"/>
                </a:solidFill>
                <a:latin typeface="Public Sans"/>
                <a:ea typeface="Public Sans"/>
                <a:cs typeface="Public Sans"/>
                <a:sym typeface="Public Sans"/>
              </a:rPr>
              <a:t>Data Set Information - </a:t>
            </a:r>
          </a:p>
          <a:p>
            <a:pPr algn="l">
              <a:lnSpc>
                <a:spcPts val="6514"/>
              </a:lnSpc>
            </a:pPr>
            <a:r>
              <a:rPr lang="en-US" sz="5922" spc="-355">
                <a:solidFill>
                  <a:srgbClr val="000000"/>
                </a:solidFill>
                <a:latin typeface="Public Sans"/>
                <a:ea typeface="Public Sans"/>
                <a:cs typeface="Public Sans"/>
                <a:sym typeface="Public Sans"/>
              </a:rPr>
              <a:t>UCI Heart Disease Dataset</a:t>
            </a:r>
          </a:p>
          <a:p>
            <a:pPr algn="l">
              <a:lnSpc>
                <a:spcPts val="6514"/>
              </a:lnSpc>
            </a:pPr>
          </a:p>
          <a:p>
            <a:pPr algn="l">
              <a:lnSpc>
                <a:spcPts val="947"/>
              </a:lnSpc>
            </a:pPr>
          </a:p>
        </p:txBody>
      </p:sp>
      <p:sp>
        <p:nvSpPr>
          <p:cNvPr name="TextBox 4" id="4"/>
          <p:cNvSpPr txBox="true"/>
          <p:nvPr/>
        </p:nvSpPr>
        <p:spPr>
          <a:xfrm rot="0">
            <a:off x="756863" y="3103945"/>
            <a:ext cx="8387137" cy="6260334"/>
          </a:xfrm>
          <a:prstGeom prst="rect">
            <a:avLst/>
          </a:prstGeom>
        </p:spPr>
        <p:txBody>
          <a:bodyPr anchor="t" rtlCol="false" tIns="0" lIns="0" bIns="0" rIns="0">
            <a:spAutoFit/>
          </a:bodyPr>
          <a:lstStyle/>
          <a:p>
            <a:pPr algn="l" marL="546259" indent="-273129" lvl="1">
              <a:lnSpc>
                <a:spcPts val="3542"/>
              </a:lnSpc>
              <a:buFont typeface="Arial"/>
              <a:buChar char="•"/>
            </a:pPr>
            <a:r>
              <a:rPr lang="en-US" sz="2530" spc="-32">
                <a:solidFill>
                  <a:srgbClr val="FFFFFF"/>
                </a:solidFill>
                <a:latin typeface="Public Sans"/>
                <a:ea typeface="Public Sans"/>
                <a:cs typeface="Public Sans"/>
                <a:sym typeface="Public Sans"/>
              </a:rPr>
              <a:t>16 columns, 920 rows, combines data from Cleveland, VA Long Beach, Hungary, and Switzerland.</a:t>
            </a:r>
          </a:p>
          <a:p>
            <a:pPr algn="l" marL="546259" indent="-273129" lvl="1">
              <a:lnSpc>
                <a:spcPts val="3542"/>
              </a:lnSpc>
              <a:buFont typeface="Arial"/>
              <a:buChar char="•"/>
            </a:pPr>
            <a:r>
              <a:rPr lang="en-US" b="true" sz="2530" spc="-32">
                <a:solidFill>
                  <a:srgbClr val="272665"/>
                </a:solidFill>
                <a:latin typeface="Public Sans Bold"/>
                <a:ea typeface="Public Sans Bold"/>
                <a:cs typeface="Public Sans Bold"/>
                <a:sym typeface="Public Sans Bold"/>
              </a:rPr>
              <a:t>Target</a:t>
            </a:r>
            <a:r>
              <a:rPr lang="en-US" sz="2530" spc="-32">
                <a:solidFill>
                  <a:srgbClr val="FFFFFF"/>
                </a:solidFill>
                <a:latin typeface="Public Sans"/>
                <a:ea typeface="Public Sans"/>
                <a:cs typeface="Public Sans"/>
                <a:sym typeface="Public Sans"/>
              </a:rPr>
              <a:t>  : Predicts stages of heart disease.</a:t>
            </a:r>
          </a:p>
          <a:p>
            <a:pPr algn="l" marL="546259" indent="-273129" lvl="1">
              <a:lnSpc>
                <a:spcPts val="3542"/>
              </a:lnSpc>
              <a:buFont typeface="Arial"/>
              <a:buChar char="•"/>
            </a:pPr>
            <a:r>
              <a:rPr lang="en-US" b="true" sz="2530" spc="-32">
                <a:solidFill>
                  <a:srgbClr val="272665"/>
                </a:solidFill>
                <a:latin typeface="Public Sans Bold"/>
                <a:ea typeface="Public Sans Bold"/>
                <a:cs typeface="Public Sans Bold"/>
                <a:sym typeface="Public Sans Bold"/>
              </a:rPr>
              <a:t>Features </a:t>
            </a:r>
            <a:r>
              <a:rPr lang="en-US" sz="2530" spc="-32">
                <a:solidFill>
                  <a:srgbClr val="FFFFFF"/>
                </a:solidFill>
                <a:latin typeface="Public Sans"/>
                <a:ea typeface="Public Sans"/>
                <a:cs typeface="Public Sans"/>
                <a:sym typeface="Public Sans"/>
              </a:rPr>
              <a:t>: Age, cholesterol, chest pain type, resting ECG, max heart rate, etc.</a:t>
            </a:r>
          </a:p>
          <a:p>
            <a:pPr algn="l" marL="546259" indent="-273129" lvl="1">
              <a:lnSpc>
                <a:spcPts val="3542"/>
              </a:lnSpc>
              <a:buFont typeface="Arial"/>
              <a:buChar char="•"/>
            </a:pPr>
            <a:r>
              <a:rPr lang="en-US" b="true" sz="2530" spc="-32">
                <a:solidFill>
                  <a:srgbClr val="272665"/>
                </a:solidFill>
                <a:latin typeface="Public Sans Bold"/>
                <a:ea typeface="Public Sans Bold"/>
                <a:cs typeface="Public Sans Bold"/>
                <a:sym typeface="Public Sans Bold"/>
              </a:rPr>
              <a:t>Reason for Choosing:</a:t>
            </a:r>
          </a:p>
          <a:p>
            <a:pPr algn="l" marL="1092518" indent="-364173" lvl="2">
              <a:lnSpc>
                <a:spcPts val="3542"/>
              </a:lnSpc>
              <a:buFont typeface="Arial"/>
              <a:buChar char="⚬"/>
            </a:pPr>
            <a:r>
              <a:rPr lang="en-US" sz="2530" spc="-32">
                <a:solidFill>
                  <a:srgbClr val="FFFFFF"/>
                </a:solidFill>
                <a:latin typeface="Public Sans"/>
                <a:ea typeface="Public Sans"/>
                <a:cs typeface="Public Sans"/>
                <a:sym typeface="Public Sans"/>
              </a:rPr>
              <a:t>Widely studied in the machine learning community, this dataset allows for analysis against previous research. It has proven reliability and coverage of diverse patient groups.</a:t>
            </a:r>
          </a:p>
          <a:p>
            <a:pPr algn="l" marL="546259" indent="-273129" lvl="1">
              <a:lnSpc>
                <a:spcPts val="3542"/>
              </a:lnSpc>
              <a:buFont typeface="Arial"/>
              <a:buChar char="•"/>
            </a:pPr>
            <a:r>
              <a:rPr lang="en-US" b="true" sz="2530" spc="-32">
                <a:solidFill>
                  <a:srgbClr val="272665"/>
                </a:solidFill>
                <a:latin typeface="Public Sans Bold"/>
                <a:ea typeface="Public Sans Bold"/>
                <a:cs typeface="Public Sans Bold"/>
                <a:sym typeface="Public Sans Bold"/>
              </a:rPr>
              <a:t>Previous usage</a:t>
            </a:r>
            <a:r>
              <a:rPr lang="en-US" sz="2530" spc="-32">
                <a:solidFill>
                  <a:srgbClr val="FFFFFF"/>
                </a:solidFill>
                <a:latin typeface="Public Sans"/>
                <a:ea typeface="Public Sans"/>
                <a:cs typeface="Public Sans"/>
                <a:sym typeface="Public Sans"/>
              </a:rPr>
              <a:t>: This dataset has been used by many researchers to predict the heart disease stages. The algorithms mainly used for this are SVM, KNN and Naive Bayes[1]</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6E4E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650175"/>
            <a:ext cx="7837640" cy="5995795"/>
          </a:xfrm>
          <a:custGeom>
            <a:avLst/>
            <a:gdLst/>
            <a:ahLst/>
            <a:cxnLst/>
            <a:rect r="r" b="b" t="t" l="l"/>
            <a:pathLst>
              <a:path h="5995795" w="7837640">
                <a:moveTo>
                  <a:pt x="0" y="0"/>
                </a:moveTo>
                <a:lnTo>
                  <a:pt x="7837640" y="0"/>
                </a:lnTo>
                <a:lnTo>
                  <a:pt x="7837640" y="5995794"/>
                </a:lnTo>
                <a:lnTo>
                  <a:pt x="0" y="5995794"/>
                </a:lnTo>
                <a:lnTo>
                  <a:pt x="0" y="0"/>
                </a:lnTo>
                <a:close/>
              </a:path>
            </a:pathLst>
          </a:custGeom>
          <a:blipFill>
            <a:blip r:embed="rId2"/>
            <a:stretch>
              <a:fillRect l="0" t="0" r="0" b="0"/>
            </a:stretch>
          </a:blipFill>
        </p:spPr>
      </p:sp>
      <p:sp>
        <p:nvSpPr>
          <p:cNvPr name="Freeform 3" id="3"/>
          <p:cNvSpPr/>
          <p:nvPr/>
        </p:nvSpPr>
        <p:spPr>
          <a:xfrm flipH="false" flipV="false" rot="0">
            <a:off x="9493835" y="3668992"/>
            <a:ext cx="7929654" cy="5976977"/>
          </a:xfrm>
          <a:custGeom>
            <a:avLst/>
            <a:gdLst/>
            <a:ahLst/>
            <a:cxnLst/>
            <a:rect r="r" b="b" t="t" l="l"/>
            <a:pathLst>
              <a:path h="5976977" w="7929654">
                <a:moveTo>
                  <a:pt x="0" y="0"/>
                </a:moveTo>
                <a:lnTo>
                  <a:pt x="7929654" y="0"/>
                </a:lnTo>
                <a:lnTo>
                  <a:pt x="7929654" y="5976977"/>
                </a:lnTo>
                <a:lnTo>
                  <a:pt x="0" y="5976977"/>
                </a:lnTo>
                <a:lnTo>
                  <a:pt x="0" y="0"/>
                </a:lnTo>
                <a:close/>
              </a:path>
            </a:pathLst>
          </a:custGeom>
          <a:blipFill>
            <a:blip r:embed="rId3"/>
            <a:stretch>
              <a:fillRect l="0" t="0" r="0" b="0"/>
            </a:stretch>
          </a:blipFill>
        </p:spPr>
      </p:sp>
      <p:sp>
        <p:nvSpPr>
          <p:cNvPr name="TextBox 4" id="4"/>
          <p:cNvSpPr txBox="true"/>
          <p:nvPr/>
        </p:nvSpPr>
        <p:spPr>
          <a:xfrm rot="0">
            <a:off x="224913" y="224510"/>
            <a:ext cx="17478602" cy="1612681"/>
          </a:xfrm>
          <a:prstGeom prst="rect">
            <a:avLst/>
          </a:prstGeom>
        </p:spPr>
        <p:txBody>
          <a:bodyPr anchor="t" rtlCol="false" tIns="0" lIns="0" bIns="0" rIns="0">
            <a:spAutoFit/>
          </a:bodyPr>
          <a:lstStyle/>
          <a:p>
            <a:pPr algn="l">
              <a:lnSpc>
                <a:spcPts val="5498"/>
              </a:lnSpc>
            </a:pPr>
            <a:r>
              <a:rPr lang="en-US" sz="5727" spc="-280">
                <a:solidFill>
                  <a:srgbClr val="272665"/>
                </a:solidFill>
                <a:latin typeface="Public Sans"/>
                <a:ea typeface="Public Sans"/>
                <a:cs typeface="Public Sans"/>
                <a:sym typeface="Public Sans"/>
              </a:rPr>
              <a:t>Data Visualisation - UCI Heart Disease Dataset</a:t>
            </a:r>
          </a:p>
          <a:p>
            <a:pPr algn="ctr">
              <a:lnSpc>
                <a:spcPts val="6687"/>
              </a:lnSpc>
            </a:pPr>
          </a:p>
        </p:txBody>
      </p:sp>
      <p:sp>
        <p:nvSpPr>
          <p:cNvPr name="TextBox 5" id="5"/>
          <p:cNvSpPr txBox="true"/>
          <p:nvPr/>
        </p:nvSpPr>
        <p:spPr>
          <a:xfrm rot="0">
            <a:off x="224913" y="1044779"/>
            <a:ext cx="17478602" cy="2961137"/>
          </a:xfrm>
          <a:prstGeom prst="rect">
            <a:avLst/>
          </a:prstGeom>
        </p:spPr>
        <p:txBody>
          <a:bodyPr anchor="t" rtlCol="false" tIns="0" lIns="0" bIns="0" rIns="0">
            <a:spAutoFit/>
          </a:bodyPr>
          <a:lstStyle/>
          <a:p>
            <a:pPr algn="just" marL="726735" indent="-363367" lvl="1">
              <a:lnSpc>
                <a:spcPts val="4712"/>
              </a:lnSpc>
              <a:buFont typeface="Arial"/>
              <a:buChar char="•"/>
            </a:pPr>
            <a:r>
              <a:rPr lang="en-US" sz="3366">
                <a:solidFill>
                  <a:srgbClr val="272665"/>
                </a:solidFill>
                <a:latin typeface="Canva Sans"/>
                <a:ea typeface="Canva Sans"/>
                <a:cs typeface="Canva Sans"/>
                <a:sym typeface="Canva Sans"/>
              </a:rPr>
              <a:t>Average age : 53</a:t>
            </a:r>
          </a:p>
          <a:p>
            <a:pPr algn="just" marL="726735" indent="-363367" lvl="1">
              <a:lnSpc>
                <a:spcPts val="4712"/>
              </a:lnSpc>
              <a:buFont typeface="Arial"/>
              <a:buChar char="•"/>
            </a:pPr>
            <a:r>
              <a:rPr lang="en-US" sz="3366">
                <a:solidFill>
                  <a:srgbClr val="272665"/>
                </a:solidFill>
                <a:latin typeface="Canva Sans"/>
                <a:ea typeface="Canva Sans"/>
                <a:cs typeface="Canva Sans"/>
                <a:sym typeface="Canva Sans"/>
              </a:rPr>
              <a:t>Includes features of types : integer, string and float</a:t>
            </a:r>
          </a:p>
          <a:p>
            <a:pPr algn="just" marL="726735" indent="-363367" lvl="1">
              <a:lnSpc>
                <a:spcPts val="4712"/>
              </a:lnSpc>
              <a:buFont typeface="Arial"/>
              <a:buChar char="•"/>
            </a:pPr>
            <a:r>
              <a:rPr lang="en-US" sz="3366">
                <a:solidFill>
                  <a:srgbClr val="272665"/>
                </a:solidFill>
                <a:latin typeface="Canva Sans"/>
                <a:ea typeface="Canva Sans"/>
                <a:cs typeface="Canva Sans"/>
                <a:sym typeface="Canva Sans"/>
              </a:rPr>
              <a:t>Most important features are ‘ca’, ‘oldpeak’, ‘age’, and thalch.</a:t>
            </a:r>
          </a:p>
          <a:p>
            <a:pPr algn="just" marL="726735" indent="-363367" lvl="1">
              <a:lnSpc>
                <a:spcPts val="4712"/>
              </a:lnSpc>
              <a:buFont typeface="Arial"/>
              <a:buChar char="•"/>
            </a:pPr>
            <a:r>
              <a:rPr lang="en-US" sz="3366">
                <a:solidFill>
                  <a:srgbClr val="272665"/>
                </a:solidFill>
                <a:latin typeface="Canva Sans"/>
                <a:ea typeface="Canva Sans"/>
                <a:cs typeface="Canva Sans"/>
                <a:sym typeface="Canva Sans"/>
              </a:rPr>
              <a:t>Target column to be predicted : num - class 0 to class 4</a:t>
            </a:r>
          </a:p>
          <a:p>
            <a:pPr algn="just">
              <a:lnSpc>
                <a:spcPts val="4712"/>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6E4EF"/>
        </a:solidFill>
      </p:bgPr>
    </p:bg>
    <p:spTree>
      <p:nvGrpSpPr>
        <p:cNvPr id="1" name=""/>
        <p:cNvGrpSpPr/>
        <p:nvPr/>
      </p:nvGrpSpPr>
      <p:grpSpPr>
        <a:xfrm>
          <a:off x="0" y="0"/>
          <a:ext cx="0" cy="0"/>
          <a:chOff x="0" y="0"/>
          <a:chExt cx="0" cy="0"/>
        </a:xfrm>
      </p:grpSpPr>
      <p:sp>
        <p:nvSpPr>
          <p:cNvPr name="Freeform 2" id="2"/>
          <p:cNvSpPr/>
          <p:nvPr/>
        </p:nvSpPr>
        <p:spPr>
          <a:xfrm flipH="false" flipV="false" rot="0">
            <a:off x="674889" y="163365"/>
            <a:ext cx="5655148" cy="5785318"/>
          </a:xfrm>
          <a:custGeom>
            <a:avLst/>
            <a:gdLst/>
            <a:ahLst/>
            <a:cxnLst/>
            <a:rect r="r" b="b" t="t" l="l"/>
            <a:pathLst>
              <a:path h="5785318" w="5655148">
                <a:moveTo>
                  <a:pt x="0" y="0"/>
                </a:moveTo>
                <a:lnTo>
                  <a:pt x="5655148" y="0"/>
                </a:lnTo>
                <a:lnTo>
                  <a:pt x="5655148" y="5785318"/>
                </a:lnTo>
                <a:lnTo>
                  <a:pt x="0" y="5785318"/>
                </a:lnTo>
                <a:lnTo>
                  <a:pt x="0" y="0"/>
                </a:lnTo>
                <a:close/>
              </a:path>
            </a:pathLst>
          </a:custGeom>
          <a:blipFill>
            <a:blip r:embed="rId2"/>
            <a:stretch>
              <a:fillRect l="0" t="0" r="0" b="0"/>
            </a:stretch>
          </a:blipFill>
        </p:spPr>
      </p:sp>
      <p:sp>
        <p:nvSpPr>
          <p:cNvPr name="Freeform 3" id="3"/>
          <p:cNvSpPr/>
          <p:nvPr/>
        </p:nvSpPr>
        <p:spPr>
          <a:xfrm flipH="false" flipV="false" rot="0">
            <a:off x="1558008" y="7231024"/>
            <a:ext cx="13951484" cy="2677180"/>
          </a:xfrm>
          <a:custGeom>
            <a:avLst/>
            <a:gdLst/>
            <a:ahLst/>
            <a:cxnLst/>
            <a:rect r="r" b="b" t="t" l="l"/>
            <a:pathLst>
              <a:path h="2677180" w="13951484">
                <a:moveTo>
                  <a:pt x="0" y="0"/>
                </a:moveTo>
                <a:lnTo>
                  <a:pt x="13951485" y="0"/>
                </a:lnTo>
                <a:lnTo>
                  <a:pt x="13951485" y="2677180"/>
                </a:lnTo>
                <a:lnTo>
                  <a:pt x="0" y="2677180"/>
                </a:lnTo>
                <a:lnTo>
                  <a:pt x="0" y="0"/>
                </a:lnTo>
                <a:close/>
              </a:path>
            </a:pathLst>
          </a:custGeom>
          <a:blipFill>
            <a:blip r:embed="rId3"/>
            <a:stretch>
              <a:fillRect l="0" t="-10579" r="0" b="-810"/>
            </a:stretch>
          </a:blipFill>
        </p:spPr>
      </p:sp>
      <p:sp>
        <p:nvSpPr>
          <p:cNvPr name="Freeform 4" id="4"/>
          <p:cNvSpPr/>
          <p:nvPr/>
        </p:nvSpPr>
        <p:spPr>
          <a:xfrm flipH="false" flipV="false" rot="0">
            <a:off x="6725206" y="117697"/>
            <a:ext cx="11301259" cy="5876655"/>
          </a:xfrm>
          <a:custGeom>
            <a:avLst/>
            <a:gdLst/>
            <a:ahLst/>
            <a:cxnLst/>
            <a:rect r="r" b="b" t="t" l="l"/>
            <a:pathLst>
              <a:path h="5876655" w="11301259">
                <a:moveTo>
                  <a:pt x="0" y="0"/>
                </a:moveTo>
                <a:lnTo>
                  <a:pt x="11301259" y="0"/>
                </a:lnTo>
                <a:lnTo>
                  <a:pt x="11301259" y="5876654"/>
                </a:lnTo>
                <a:lnTo>
                  <a:pt x="0" y="5876654"/>
                </a:lnTo>
                <a:lnTo>
                  <a:pt x="0" y="0"/>
                </a:lnTo>
                <a:close/>
              </a:path>
            </a:pathLst>
          </a:custGeom>
          <a:blipFill>
            <a:blip r:embed="rId4"/>
            <a:stretch>
              <a:fillRect l="0" t="0" r="0" b="0"/>
            </a:stretch>
          </a:blipFill>
        </p:spPr>
      </p:sp>
      <p:sp>
        <p:nvSpPr>
          <p:cNvPr name="TextBox 5" id="5"/>
          <p:cNvSpPr txBox="true"/>
          <p:nvPr/>
        </p:nvSpPr>
        <p:spPr>
          <a:xfrm rot="0">
            <a:off x="1558008" y="6458097"/>
            <a:ext cx="2908995" cy="441325"/>
          </a:xfrm>
          <a:prstGeom prst="rect">
            <a:avLst/>
          </a:prstGeom>
        </p:spPr>
        <p:txBody>
          <a:bodyPr anchor="t" rtlCol="false" tIns="0" lIns="0" bIns="0" rIns="0">
            <a:spAutoFit/>
          </a:bodyPr>
          <a:lstStyle/>
          <a:p>
            <a:pPr algn="ctr">
              <a:lnSpc>
                <a:spcPts val="3500"/>
              </a:lnSpc>
              <a:spcBef>
                <a:spcPct val="0"/>
              </a:spcBef>
            </a:pPr>
            <a:r>
              <a:rPr lang="en-US" sz="2500" spc="-205">
                <a:solidFill>
                  <a:srgbClr val="000000"/>
                </a:solidFill>
                <a:latin typeface="Public Sans"/>
                <a:ea typeface="Public Sans"/>
                <a:cs typeface="Public Sans"/>
                <a:sym typeface="Public Sans"/>
              </a:rPr>
              <a:t>Rows from the dataset: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6E4EF"/>
        </a:solidFill>
      </p:bgPr>
    </p:bg>
    <p:spTree>
      <p:nvGrpSpPr>
        <p:cNvPr id="1" name=""/>
        <p:cNvGrpSpPr/>
        <p:nvPr/>
      </p:nvGrpSpPr>
      <p:grpSpPr>
        <a:xfrm>
          <a:off x="0" y="0"/>
          <a:ext cx="0" cy="0"/>
          <a:chOff x="0" y="0"/>
          <a:chExt cx="0" cy="0"/>
        </a:xfrm>
      </p:grpSpPr>
      <p:sp>
        <p:nvSpPr>
          <p:cNvPr name="Freeform 2" id="2"/>
          <p:cNvSpPr/>
          <p:nvPr/>
        </p:nvSpPr>
        <p:spPr>
          <a:xfrm flipH="false" flipV="false" rot="0">
            <a:off x="283221" y="5392361"/>
            <a:ext cx="7824873" cy="4704705"/>
          </a:xfrm>
          <a:custGeom>
            <a:avLst/>
            <a:gdLst/>
            <a:ahLst/>
            <a:cxnLst/>
            <a:rect r="r" b="b" t="t" l="l"/>
            <a:pathLst>
              <a:path h="4704705" w="7824873">
                <a:moveTo>
                  <a:pt x="0" y="0"/>
                </a:moveTo>
                <a:lnTo>
                  <a:pt x="7824873" y="0"/>
                </a:lnTo>
                <a:lnTo>
                  <a:pt x="7824873" y="4704705"/>
                </a:lnTo>
                <a:lnTo>
                  <a:pt x="0" y="4704705"/>
                </a:lnTo>
                <a:lnTo>
                  <a:pt x="0" y="0"/>
                </a:lnTo>
                <a:close/>
              </a:path>
            </a:pathLst>
          </a:custGeom>
          <a:blipFill>
            <a:blip r:embed="rId2"/>
            <a:stretch>
              <a:fillRect l="0" t="0" r="0" b="0"/>
            </a:stretch>
          </a:blipFill>
        </p:spPr>
      </p:sp>
      <p:sp>
        <p:nvSpPr>
          <p:cNvPr name="Freeform 3" id="3"/>
          <p:cNvSpPr/>
          <p:nvPr/>
        </p:nvSpPr>
        <p:spPr>
          <a:xfrm flipH="false" flipV="false" rot="0">
            <a:off x="9144000" y="5426736"/>
            <a:ext cx="7726590" cy="4635954"/>
          </a:xfrm>
          <a:custGeom>
            <a:avLst/>
            <a:gdLst/>
            <a:ahLst/>
            <a:cxnLst/>
            <a:rect r="r" b="b" t="t" l="l"/>
            <a:pathLst>
              <a:path h="4635954" w="7726590">
                <a:moveTo>
                  <a:pt x="0" y="0"/>
                </a:moveTo>
                <a:lnTo>
                  <a:pt x="7726590" y="0"/>
                </a:lnTo>
                <a:lnTo>
                  <a:pt x="7726590" y="4635955"/>
                </a:lnTo>
                <a:lnTo>
                  <a:pt x="0" y="4635955"/>
                </a:lnTo>
                <a:lnTo>
                  <a:pt x="0" y="0"/>
                </a:lnTo>
                <a:close/>
              </a:path>
            </a:pathLst>
          </a:custGeom>
          <a:blipFill>
            <a:blip r:embed="rId3"/>
            <a:stretch>
              <a:fillRect l="0" t="0" r="0" b="0"/>
            </a:stretch>
          </a:blipFill>
        </p:spPr>
      </p:sp>
      <p:sp>
        <p:nvSpPr>
          <p:cNvPr name="TextBox 4" id="4"/>
          <p:cNvSpPr txBox="true"/>
          <p:nvPr/>
        </p:nvSpPr>
        <p:spPr>
          <a:xfrm rot="0">
            <a:off x="0" y="141605"/>
            <a:ext cx="17080127" cy="816849"/>
          </a:xfrm>
          <a:prstGeom prst="rect">
            <a:avLst/>
          </a:prstGeom>
        </p:spPr>
        <p:txBody>
          <a:bodyPr anchor="t" rtlCol="false" tIns="0" lIns="0" bIns="0" rIns="0">
            <a:spAutoFit/>
          </a:bodyPr>
          <a:lstStyle/>
          <a:p>
            <a:pPr algn="ctr">
              <a:lnSpc>
                <a:spcPts val="6634"/>
              </a:lnSpc>
            </a:pPr>
            <a:r>
              <a:rPr lang="en-US" sz="4738" b="true">
                <a:solidFill>
                  <a:srgbClr val="000000"/>
                </a:solidFill>
                <a:latin typeface="Canva Sans Bold"/>
                <a:ea typeface="Canva Sans Bold"/>
                <a:cs typeface="Canva Sans Bold"/>
                <a:sym typeface="Canva Sans Bold"/>
              </a:rPr>
              <a:t>EDA &amp; Data Preprocessing - UCI Heart Disease Dataset</a:t>
            </a:r>
          </a:p>
        </p:txBody>
      </p:sp>
      <p:sp>
        <p:nvSpPr>
          <p:cNvPr name="TextBox 5" id="5"/>
          <p:cNvSpPr txBox="true"/>
          <p:nvPr/>
        </p:nvSpPr>
        <p:spPr>
          <a:xfrm rot="0">
            <a:off x="0" y="1202914"/>
            <a:ext cx="17259300" cy="4050030"/>
          </a:xfrm>
          <a:prstGeom prst="rect">
            <a:avLst/>
          </a:prstGeom>
        </p:spPr>
        <p:txBody>
          <a:bodyPr anchor="t" rtlCol="false" tIns="0" lIns="0" bIns="0" rIns="0">
            <a:spAutoFit/>
          </a:bodyPr>
          <a:lstStyle/>
          <a:p>
            <a:pPr algn="l" marL="712470" indent="-356235" lvl="1">
              <a:lnSpc>
                <a:spcPts val="4620"/>
              </a:lnSpc>
              <a:buFont typeface="Arial"/>
              <a:buChar char="•"/>
            </a:pPr>
            <a:r>
              <a:rPr lang="en-US" sz="3300">
                <a:solidFill>
                  <a:srgbClr val="000000"/>
                </a:solidFill>
                <a:latin typeface="Canva Sans"/>
                <a:ea typeface="Canva Sans"/>
                <a:cs typeface="Canva Sans"/>
                <a:sym typeface="Canva Sans"/>
              </a:rPr>
              <a:t>Clear imbalance of data - especially for class 4</a:t>
            </a:r>
          </a:p>
          <a:p>
            <a:pPr algn="l" marL="1424940" indent="-474980" lvl="2">
              <a:lnSpc>
                <a:spcPts val="4620"/>
              </a:lnSpc>
              <a:buFont typeface="Arial"/>
              <a:buChar char="⚬"/>
            </a:pPr>
            <a:r>
              <a:rPr lang="en-US" sz="3300">
                <a:solidFill>
                  <a:srgbClr val="000000"/>
                </a:solidFill>
                <a:latin typeface="Canva Sans"/>
                <a:ea typeface="Canva Sans"/>
                <a:cs typeface="Canva Sans"/>
                <a:sym typeface="Canva Sans"/>
              </a:rPr>
              <a:t>merged classes 1-4 to class 1 for better balance</a:t>
            </a:r>
          </a:p>
          <a:p>
            <a:pPr algn="l" marL="712470" indent="-356235" lvl="1">
              <a:lnSpc>
                <a:spcPts val="4620"/>
              </a:lnSpc>
              <a:buFont typeface="Arial"/>
              <a:buChar char="•"/>
            </a:pPr>
            <a:r>
              <a:rPr lang="en-US" sz="3300">
                <a:solidFill>
                  <a:srgbClr val="000000"/>
                </a:solidFill>
                <a:latin typeface="Canva Sans"/>
                <a:ea typeface="Canva Sans"/>
                <a:cs typeface="Canva Sans"/>
                <a:sym typeface="Canva Sans"/>
              </a:rPr>
              <a:t>Illogical values for features like cholestrol and trestbps. </a:t>
            </a:r>
          </a:p>
          <a:p>
            <a:pPr algn="l" marL="1424940" indent="-474980" lvl="2">
              <a:lnSpc>
                <a:spcPts val="4620"/>
              </a:lnSpc>
              <a:buFont typeface="Arial"/>
              <a:buChar char="⚬"/>
            </a:pPr>
            <a:r>
              <a:rPr lang="en-US" sz="3300">
                <a:solidFill>
                  <a:srgbClr val="000000"/>
                </a:solidFill>
                <a:latin typeface="Canva Sans"/>
                <a:ea typeface="Canva Sans"/>
                <a:cs typeface="Canva Sans"/>
                <a:sym typeface="Canva Sans"/>
              </a:rPr>
              <a:t>Set such values to null for further processing.</a:t>
            </a:r>
          </a:p>
          <a:p>
            <a:pPr algn="l" marL="712470" indent="-356235" lvl="1">
              <a:lnSpc>
                <a:spcPts val="4620"/>
              </a:lnSpc>
              <a:buFont typeface="Arial"/>
              <a:buChar char="•"/>
            </a:pPr>
            <a:r>
              <a:rPr lang="en-US" sz="3300">
                <a:solidFill>
                  <a:srgbClr val="000000"/>
                </a:solidFill>
                <a:latin typeface="Canva Sans"/>
                <a:ea typeface="Canva Sans"/>
                <a:cs typeface="Canva Sans"/>
                <a:sym typeface="Canva Sans"/>
              </a:rPr>
              <a:t>Most correlated features are ‘ca’, ‘oldpeak’, ‘age’, and strong negative correlation with thalch.</a:t>
            </a:r>
          </a:p>
          <a:p>
            <a:pPr algn="l" marL="712470" indent="-356235" lvl="1">
              <a:lnSpc>
                <a:spcPts val="4620"/>
              </a:lnSpc>
              <a:buFont typeface="Arial"/>
              <a:buChar char="•"/>
            </a:pPr>
            <a:r>
              <a:rPr lang="en-US" sz="3300">
                <a:solidFill>
                  <a:srgbClr val="000000"/>
                </a:solidFill>
                <a:latin typeface="Canva Sans"/>
                <a:ea typeface="Canva Sans"/>
                <a:cs typeface="Canva Sans"/>
                <a:sym typeface="Canva Sans"/>
              </a:rPr>
              <a:t>Some features have many missing values, like ca and thal.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6E4EF"/>
        </a:solidFill>
      </p:bgPr>
    </p:bg>
    <p:spTree>
      <p:nvGrpSpPr>
        <p:cNvPr id="1" name=""/>
        <p:cNvGrpSpPr/>
        <p:nvPr/>
      </p:nvGrpSpPr>
      <p:grpSpPr>
        <a:xfrm>
          <a:off x="0" y="0"/>
          <a:ext cx="0" cy="0"/>
          <a:chOff x="0" y="0"/>
          <a:chExt cx="0" cy="0"/>
        </a:xfrm>
      </p:grpSpPr>
      <p:sp>
        <p:nvSpPr>
          <p:cNvPr name="TextBox 2" id="2"/>
          <p:cNvSpPr txBox="true"/>
          <p:nvPr/>
        </p:nvSpPr>
        <p:spPr>
          <a:xfrm rot="0">
            <a:off x="0" y="1302388"/>
            <a:ext cx="17450249" cy="4780915"/>
          </a:xfrm>
          <a:prstGeom prst="rect">
            <a:avLst/>
          </a:prstGeom>
        </p:spPr>
        <p:txBody>
          <a:bodyPr anchor="t" rtlCol="false" tIns="0" lIns="0" bIns="0" rIns="0">
            <a:spAutoFit/>
          </a:bodyPr>
          <a:lstStyle/>
          <a:p>
            <a:pPr algn="l" marL="734061" indent="-367031" lvl="1">
              <a:lnSpc>
                <a:spcPts val="4760"/>
              </a:lnSpc>
              <a:buFont typeface="Arial"/>
              <a:buChar char="•"/>
            </a:pPr>
            <a:r>
              <a:rPr lang="en-US" sz="3400">
                <a:solidFill>
                  <a:srgbClr val="000000"/>
                </a:solidFill>
                <a:latin typeface="Canva Sans"/>
                <a:ea typeface="Canva Sans"/>
                <a:cs typeface="Canva Sans"/>
                <a:sym typeface="Canva Sans"/>
              </a:rPr>
              <a:t>Features with less than 10% null values are handled by simple imputation - less likely to introduce bias.</a:t>
            </a:r>
          </a:p>
          <a:p>
            <a:pPr algn="l" marL="734061" indent="-367031" lvl="1">
              <a:lnSpc>
                <a:spcPts val="4760"/>
              </a:lnSpc>
              <a:buFont typeface="Arial"/>
              <a:buChar char="•"/>
            </a:pPr>
            <a:r>
              <a:rPr lang="en-US" sz="3400">
                <a:solidFill>
                  <a:srgbClr val="000000"/>
                </a:solidFill>
                <a:latin typeface="Canva Sans"/>
                <a:ea typeface="Canva Sans"/>
                <a:cs typeface="Canva Sans"/>
                <a:sym typeface="Canva Sans"/>
              </a:rPr>
              <a:t>Features with more than 20% null values are handled by Iterative Imputer - Imputes the values by predicting the value by treating it as a function of the other features.</a:t>
            </a:r>
          </a:p>
          <a:p>
            <a:pPr algn="l" marL="734061" indent="-367031" lvl="1">
              <a:lnSpc>
                <a:spcPts val="4760"/>
              </a:lnSpc>
              <a:buFont typeface="Arial"/>
              <a:buChar char="•"/>
            </a:pPr>
            <a:r>
              <a:rPr lang="en-US" sz="3400">
                <a:solidFill>
                  <a:srgbClr val="000000"/>
                </a:solidFill>
                <a:latin typeface="Canva Sans"/>
                <a:ea typeface="Canva Sans"/>
                <a:cs typeface="Canva Sans"/>
                <a:sym typeface="Canva Sans"/>
              </a:rPr>
              <a:t>Better preserves relations between the features.</a:t>
            </a:r>
          </a:p>
          <a:p>
            <a:pPr algn="l" marL="734061" indent="-367031" lvl="1">
              <a:lnSpc>
                <a:spcPts val="4760"/>
              </a:lnSpc>
              <a:buFont typeface="Arial"/>
              <a:buChar char="•"/>
            </a:pPr>
            <a:r>
              <a:rPr lang="en-US" sz="3400">
                <a:solidFill>
                  <a:srgbClr val="000000"/>
                </a:solidFill>
                <a:latin typeface="Canva Sans"/>
                <a:ea typeface="Canva Sans"/>
                <a:cs typeface="Canva Sans"/>
                <a:sym typeface="Canva Sans"/>
              </a:rPr>
              <a:t>After eliminating null values, some baseline models are applied to the dataset and the results obtained are:</a:t>
            </a:r>
          </a:p>
        </p:txBody>
      </p:sp>
      <p:sp>
        <p:nvSpPr>
          <p:cNvPr name="Freeform 3" id="3"/>
          <p:cNvSpPr/>
          <p:nvPr/>
        </p:nvSpPr>
        <p:spPr>
          <a:xfrm flipH="false" flipV="false" rot="0">
            <a:off x="2719275" y="6261483"/>
            <a:ext cx="11301259" cy="3517517"/>
          </a:xfrm>
          <a:custGeom>
            <a:avLst/>
            <a:gdLst/>
            <a:ahLst/>
            <a:cxnLst/>
            <a:rect r="r" b="b" t="t" l="l"/>
            <a:pathLst>
              <a:path h="3517517" w="11301259">
                <a:moveTo>
                  <a:pt x="0" y="0"/>
                </a:moveTo>
                <a:lnTo>
                  <a:pt x="11301259" y="0"/>
                </a:lnTo>
                <a:lnTo>
                  <a:pt x="11301259" y="3517517"/>
                </a:lnTo>
                <a:lnTo>
                  <a:pt x="0" y="3517517"/>
                </a:lnTo>
                <a:lnTo>
                  <a:pt x="0" y="0"/>
                </a:lnTo>
                <a:close/>
              </a:path>
            </a:pathLst>
          </a:custGeom>
          <a:blipFill>
            <a:blip r:embed="rId2"/>
            <a:stretch>
              <a:fillRect l="0" t="0" r="0" b="0"/>
            </a:stretch>
          </a:blipFill>
        </p:spPr>
      </p:sp>
      <p:sp>
        <p:nvSpPr>
          <p:cNvPr name="TextBox 4" id="4"/>
          <p:cNvSpPr txBox="true"/>
          <p:nvPr/>
        </p:nvSpPr>
        <p:spPr>
          <a:xfrm rot="0">
            <a:off x="482197" y="90378"/>
            <a:ext cx="17582629" cy="812800"/>
          </a:xfrm>
          <a:prstGeom prst="rect">
            <a:avLst/>
          </a:prstGeom>
        </p:spPr>
        <p:txBody>
          <a:bodyPr anchor="t" rtlCol="false" tIns="0" lIns="0" bIns="0" rIns="0">
            <a:spAutoFit/>
          </a:bodyPr>
          <a:lstStyle/>
          <a:p>
            <a:pPr algn="l">
              <a:lnSpc>
                <a:spcPts val="6649"/>
              </a:lnSpc>
            </a:pPr>
            <a:r>
              <a:rPr lang="en-US" sz="4749" b="true">
                <a:solidFill>
                  <a:srgbClr val="000000"/>
                </a:solidFill>
                <a:latin typeface="Canva Sans Bold"/>
                <a:ea typeface="Canva Sans Bold"/>
                <a:cs typeface="Canva Sans Bold"/>
                <a:sym typeface="Canva Sans Bold"/>
              </a:rPr>
              <a:t>Preprocessing &amp; Model Training - UCI Heart Disease Dataset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6E4EF"/>
        </a:solidFill>
      </p:bgPr>
    </p:bg>
    <p:spTree>
      <p:nvGrpSpPr>
        <p:cNvPr id="1" name=""/>
        <p:cNvGrpSpPr/>
        <p:nvPr/>
      </p:nvGrpSpPr>
      <p:grpSpPr>
        <a:xfrm>
          <a:off x="0" y="0"/>
          <a:ext cx="0" cy="0"/>
          <a:chOff x="0" y="0"/>
          <a:chExt cx="0" cy="0"/>
        </a:xfrm>
      </p:grpSpPr>
      <p:sp>
        <p:nvSpPr>
          <p:cNvPr name="Freeform 2" id="2"/>
          <p:cNvSpPr/>
          <p:nvPr/>
        </p:nvSpPr>
        <p:spPr>
          <a:xfrm flipH="false" flipV="false" rot="0">
            <a:off x="300228" y="6529331"/>
            <a:ext cx="11301259" cy="3757669"/>
          </a:xfrm>
          <a:custGeom>
            <a:avLst/>
            <a:gdLst/>
            <a:ahLst/>
            <a:cxnLst/>
            <a:rect r="r" b="b" t="t" l="l"/>
            <a:pathLst>
              <a:path h="3757669" w="11301259">
                <a:moveTo>
                  <a:pt x="0" y="0"/>
                </a:moveTo>
                <a:lnTo>
                  <a:pt x="11301259" y="0"/>
                </a:lnTo>
                <a:lnTo>
                  <a:pt x="11301259" y="3757669"/>
                </a:lnTo>
                <a:lnTo>
                  <a:pt x="0" y="3757669"/>
                </a:lnTo>
                <a:lnTo>
                  <a:pt x="0" y="0"/>
                </a:lnTo>
                <a:close/>
              </a:path>
            </a:pathLst>
          </a:custGeom>
          <a:blipFill>
            <a:blip r:embed="rId2"/>
            <a:stretch>
              <a:fillRect l="0" t="0" r="0" b="0"/>
            </a:stretch>
          </a:blipFill>
        </p:spPr>
      </p:sp>
      <p:sp>
        <p:nvSpPr>
          <p:cNvPr name="Freeform 3" id="3"/>
          <p:cNvSpPr/>
          <p:nvPr/>
        </p:nvSpPr>
        <p:spPr>
          <a:xfrm flipH="false" flipV="false" rot="0">
            <a:off x="12240535" y="6529331"/>
            <a:ext cx="5650629" cy="3757669"/>
          </a:xfrm>
          <a:custGeom>
            <a:avLst/>
            <a:gdLst/>
            <a:ahLst/>
            <a:cxnLst/>
            <a:rect r="r" b="b" t="t" l="l"/>
            <a:pathLst>
              <a:path h="3757669" w="5650629">
                <a:moveTo>
                  <a:pt x="0" y="0"/>
                </a:moveTo>
                <a:lnTo>
                  <a:pt x="5650629" y="0"/>
                </a:lnTo>
                <a:lnTo>
                  <a:pt x="5650629" y="3757669"/>
                </a:lnTo>
                <a:lnTo>
                  <a:pt x="0" y="3757669"/>
                </a:lnTo>
                <a:lnTo>
                  <a:pt x="0" y="0"/>
                </a:lnTo>
                <a:close/>
              </a:path>
            </a:pathLst>
          </a:custGeom>
          <a:blipFill>
            <a:blip r:embed="rId3"/>
            <a:stretch>
              <a:fillRect l="0" t="0" r="0" b="0"/>
            </a:stretch>
          </a:blipFill>
        </p:spPr>
      </p:sp>
      <p:sp>
        <p:nvSpPr>
          <p:cNvPr name="TextBox 4" id="4"/>
          <p:cNvSpPr txBox="true"/>
          <p:nvPr/>
        </p:nvSpPr>
        <p:spPr>
          <a:xfrm rot="0">
            <a:off x="137945" y="69034"/>
            <a:ext cx="18012109" cy="812800"/>
          </a:xfrm>
          <a:prstGeom prst="rect">
            <a:avLst/>
          </a:prstGeom>
        </p:spPr>
        <p:txBody>
          <a:bodyPr anchor="t" rtlCol="false" tIns="0" lIns="0" bIns="0" rIns="0">
            <a:spAutoFit/>
          </a:bodyPr>
          <a:lstStyle/>
          <a:p>
            <a:pPr algn="l">
              <a:lnSpc>
                <a:spcPts val="6649"/>
              </a:lnSpc>
            </a:pPr>
            <a:r>
              <a:rPr lang="en-US" sz="4749" b="true">
                <a:solidFill>
                  <a:srgbClr val="000000"/>
                </a:solidFill>
                <a:latin typeface="Canva Sans Bold"/>
                <a:ea typeface="Canva Sans Bold"/>
                <a:cs typeface="Canva Sans Bold"/>
                <a:sym typeface="Canva Sans Bold"/>
              </a:rPr>
              <a:t>Preprocessing &amp; Model Training - UCI Heart Disease Dataset</a:t>
            </a:r>
          </a:p>
        </p:txBody>
      </p:sp>
      <p:sp>
        <p:nvSpPr>
          <p:cNvPr name="TextBox 5" id="5"/>
          <p:cNvSpPr txBox="true"/>
          <p:nvPr/>
        </p:nvSpPr>
        <p:spPr>
          <a:xfrm rot="0">
            <a:off x="68973" y="991275"/>
            <a:ext cx="18219027" cy="4864735"/>
          </a:xfrm>
          <a:prstGeom prst="rect">
            <a:avLst/>
          </a:prstGeom>
        </p:spPr>
        <p:txBody>
          <a:bodyPr anchor="t" rtlCol="false" tIns="0" lIns="0" bIns="0" rIns="0">
            <a:spAutoFit/>
          </a:bodyPr>
          <a:lstStyle/>
          <a:p>
            <a:pPr algn="l" marL="669291" indent="-334646" lvl="1">
              <a:lnSpc>
                <a:spcPts val="4340"/>
              </a:lnSpc>
              <a:buFont typeface="Arial"/>
              <a:buChar char="•"/>
            </a:pPr>
            <a:r>
              <a:rPr lang="en-US" sz="3100">
                <a:solidFill>
                  <a:srgbClr val="000000"/>
                </a:solidFill>
                <a:latin typeface="Canva Sans"/>
                <a:ea typeface="Canva Sans"/>
                <a:cs typeface="Canva Sans"/>
                <a:sym typeface="Canva Sans"/>
              </a:rPr>
              <a:t>Some features like age, BP, cholestrol may benefit from binning, as there are actual medical ranges for these values.</a:t>
            </a:r>
          </a:p>
          <a:p>
            <a:pPr algn="l" marL="669291" indent="-334646" lvl="1">
              <a:lnSpc>
                <a:spcPts val="4340"/>
              </a:lnSpc>
              <a:buFont typeface="Arial"/>
              <a:buChar char="•"/>
            </a:pPr>
            <a:r>
              <a:rPr lang="en-US" sz="3100">
                <a:solidFill>
                  <a:srgbClr val="000000"/>
                </a:solidFill>
                <a:latin typeface="Canva Sans"/>
                <a:ea typeface="Canva Sans"/>
                <a:cs typeface="Canva Sans"/>
                <a:sym typeface="Canva Sans"/>
              </a:rPr>
              <a:t>Thus, binning is done on these features to help reduce the noise in data. </a:t>
            </a:r>
          </a:p>
          <a:p>
            <a:pPr algn="l" marL="669291" indent="-334646" lvl="1">
              <a:lnSpc>
                <a:spcPts val="4340"/>
              </a:lnSpc>
              <a:buFont typeface="Arial"/>
              <a:buChar char="•"/>
            </a:pPr>
            <a:r>
              <a:rPr lang="en-US" sz="3100">
                <a:solidFill>
                  <a:srgbClr val="000000"/>
                </a:solidFill>
                <a:latin typeface="Canva Sans"/>
                <a:ea typeface="Canva Sans"/>
                <a:cs typeface="Canva Sans"/>
                <a:sym typeface="Canva Sans"/>
              </a:rPr>
              <a:t>Quartile binning for age as it falls into a natural range, custom binning for cholestrol, as there are pre-defined medical ranges for this value, as for the resting BP feature.</a:t>
            </a:r>
          </a:p>
          <a:p>
            <a:pPr algn="l" marL="669291" indent="-334646" lvl="1">
              <a:lnSpc>
                <a:spcPts val="4340"/>
              </a:lnSpc>
              <a:buFont typeface="Arial"/>
              <a:buChar char="•"/>
            </a:pPr>
            <a:r>
              <a:rPr lang="en-US" sz="3100">
                <a:solidFill>
                  <a:srgbClr val="000000"/>
                </a:solidFill>
                <a:latin typeface="Canva Sans"/>
                <a:ea typeface="Canva Sans"/>
                <a:cs typeface="Canva Sans"/>
                <a:sym typeface="Canva Sans"/>
              </a:rPr>
              <a:t>On applying the classification models post-binning, better results can be observed.</a:t>
            </a:r>
          </a:p>
          <a:p>
            <a:pPr algn="l" marL="669291" indent="-334646" lvl="1">
              <a:lnSpc>
                <a:spcPts val="4340"/>
              </a:lnSpc>
              <a:buFont typeface="Arial"/>
              <a:buChar char="•"/>
            </a:pPr>
            <a:r>
              <a:rPr lang="en-US" sz="3100">
                <a:solidFill>
                  <a:srgbClr val="000000"/>
                </a:solidFill>
                <a:latin typeface="Canva Sans"/>
                <a:ea typeface="Canva Sans"/>
                <a:cs typeface="Canva Sans"/>
                <a:sym typeface="Canva Sans"/>
              </a:rPr>
              <a:t>Some features are better left without binning, like thalch, which is continuous heart rate values, and is more informative as such.</a:t>
            </a:r>
          </a:p>
          <a:p>
            <a:pPr algn="l" marL="669291" indent="-334646" lvl="1">
              <a:lnSpc>
                <a:spcPts val="4340"/>
              </a:lnSpc>
              <a:buFont typeface="Arial"/>
              <a:buChar char="•"/>
            </a:pPr>
            <a:r>
              <a:rPr lang="en-US" sz="3100">
                <a:solidFill>
                  <a:srgbClr val="000000"/>
                </a:solidFill>
                <a:latin typeface="Canva Sans"/>
                <a:ea typeface="Canva Sans"/>
                <a:cs typeface="Canva Sans"/>
                <a:sym typeface="Canva Sans"/>
              </a:rPr>
              <a:t>Clustering shows 4 distinct clusters indicating 4 different patient categories.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6E4EF"/>
        </a:solidFill>
      </p:bgPr>
    </p:bg>
    <p:spTree>
      <p:nvGrpSpPr>
        <p:cNvPr id="1" name=""/>
        <p:cNvGrpSpPr/>
        <p:nvPr/>
      </p:nvGrpSpPr>
      <p:grpSpPr>
        <a:xfrm>
          <a:off x="0" y="0"/>
          <a:ext cx="0" cy="0"/>
          <a:chOff x="0" y="0"/>
          <a:chExt cx="0" cy="0"/>
        </a:xfrm>
      </p:grpSpPr>
      <p:sp>
        <p:nvSpPr>
          <p:cNvPr name="Freeform 2" id="2"/>
          <p:cNvSpPr/>
          <p:nvPr/>
        </p:nvSpPr>
        <p:spPr>
          <a:xfrm flipH="false" flipV="false" rot="0">
            <a:off x="479312" y="4587503"/>
            <a:ext cx="9538907" cy="5699497"/>
          </a:xfrm>
          <a:custGeom>
            <a:avLst/>
            <a:gdLst/>
            <a:ahLst/>
            <a:cxnLst/>
            <a:rect r="r" b="b" t="t" l="l"/>
            <a:pathLst>
              <a:path h="5699497" w="9538907">
                <a:moveTo>
                  <a:pt x="0" y="0"/>
                </a:moveTo>
                <a:lnTo>
                  <a:pt x="9538907" y="0"/>
                </a:lnTo>
                <a:lnTo>
                  <a:pt x="9538907" y="5699497"/>
                </a:lnTo>
                <a:lnTo>
                  <a:pt x="0" y="5699497"/>
                </a:lnTo>
                <a:lnTo>
                  <a:pt x="0" y="0"/>
                </a:lnTo>
                <a:close/>
              </a:path>
            </a:pathLst>
          </a:custGeom>
          <a:blipFill>
            <a:blip r:embed="rId2"/>
            <a:stretch>
              <a:fillRect l="0" t="0" r="0" b="0"/>
            </a:stretch>
          </a:blipFill>
        </p:spPr>
      </p:sp>
      <p:sp>
        <p:nvSpPr>
          <p:cNvPr name="Freeform 3" id="3"/>
          <p:cNvSpPr/>
          <p:nvPr/>
        </p:nvSpPr>
        <p:spPr>
          <a:xfrm flipH="false" flipV="false" rot="0">
            <a:off x="10672820" y="4587503"/>
            <a:ext cx="7615180" cy="2336713"/>
          </a:xfrm>
          <a:custGeom>
            <a:avLst/>
            <a:gdLst/>
            <a:ahLst/>
            <a:cxnLst/>
            <a:rect r="r" b="b" t="t" l="l"/>
            <a:pathLst>
              <a:path h="2336713" w="7615180">
                <a:moveTo>
                  <a:pt x="0" y="0"/>
                </a:moveTo>
                <a:lnTo>
                  <a:pt x="7615180" y="0"/>
                </a:lnTo>
                <a:lnTo>
                  <a:pt x="7615180" y="2336713"/>
                </a:lnTo>
                <a:lnTo>
                  <a:pt x="0" y="2336713"/>
                </a:lnTo>
                <a:lnTo>
                  <a:pt x="0" y="0"/>
                </a:lnTo>
                <a:close/>
              </a:path>
            </a:pathLst>
          </a:custGeom>
          <a:blipFill>
            <a:blip r:embed="rId3"/>
            <a:stretch>
              <a:fillRect l="0" t="0" r="0" b="0"/>
            </a:stretch>
          </a:blipFill>
        </p:spPr>
      </p:sp>
      <p:sp>
        <p:nvSpPr>
          <p:cNvPr name="Freeform 4" id="4"/>
          <p:cNvSpPr/>
          <p:nvPr/>
        </p:nvSpPr>
        <p:spPr>
          <a:xfrm flipH="false" flipV="false" rot="0">
            <a:off x="10672820" y="7362366"/>
            <a:ext cx="7594357" cy="2800419"/>
          </a:xfrm>
          <a:custGeom>
            <a:avLst/>
            <a:gdLst/>
            <a:ahLst/>
            <a:cxnLst/>
            <a:rect r="r" b="b" t="t" l="l"/>
            <a:pathLst>
              <a:path h="2800419" w="7594357">
                <a:moveTo>
                  <a:pt x="0" y="0"/>
                </a:moveTo>
                <a:lnTo>
                  <a:pt x="7594357" y="0"/>
                </a:lnTo>
                <a:lnTo>
                  <a:pt x="7594357" y="2800419"/>
                </a:lnTo>
                <a:lnTo>
                  <a:pt x="0" y="2800419"/>
                </a:lnTo>
                <a:lnTo>
                  <a:pt x="0" y="0"/>
                </a:lnTo>
                <a:close/>
              </a:path>
            </a:pathLst>
          </a:custGeom>
          <a:blipFill>
            <a:blip r:embed="rId4"/>
            <a:stretch>
              <a:fillRect l="0" t="0" r="0" b="0"/>
            </a:stretch>
          </a:blipFill>
        </p:spPr>
      </p:sp>
      <p:sp>
        <p:nvSpPr>
          <p:cNvPr name="TextBox 5" id="5"/>
          <p:cNvSpPr txBox="true"/>
          <p:nvPr/>
        </p:nvSpPr>
        <p:spPr>
          <a:xfrm rot="0">
            <a:off x="479312" y="141605"/>
            <a:ext cx="11984849"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Canva Sans Bold"/>
                <a:ea typeface="Canva Sans Bold"/>
                <a:cs typeface="Canva Sans Bold"/>
                <a:sym typeface="Canva Sans Bold"/>
              </a:rPr>
              <a:t>Model Performance</a:t>
            </a:r>
          </a:p>
        </p:txBody>
      </p:sp>
      <p:sp>
        <p:nvSpPr>
          <p:cNvPr name="TextBox 6" id="6"/>
          <p:cNvSpPr txBox="true"/>
          <p:nvPr/>
        </p:nvSpPr>
        <p:spPr>
          <a:xfrm rot="0">
            <a:off x="323835" y="1565958"/>
            <a:ext cx="16935465" cy="2417612"/>
          </a:xfrm>
          <a:prstGeom prst="rect">
            <a:avLst/>
          </a:prstGeom>
        </p:spPr>
        <p:txBody>
          <a:bodyPr anchor="t" rtlCol="false" tIns="0" lIns="0" bIns="0" rIns="0">
            <a:spAutoFit/>
          </a:bodyPr>
          <a:lstStyle/>
          <a:p>
            <a:pPr algn="l" marL="743433" indent="-371717" lvl="1">
              <a:lnSpc>
                <a:spcPts val="4820"/>
              </a:lnSpc>
              <a:buFont typeface="Arial"/>
              <a:buChar char="•"/>
            </a:pPr>
            <a:r>
              <a:rPr lang="en-US" sz="3443">
                <a:solidFill>
                  <a:srgbClr val="000000"/>
                </a:solidFill>
                <a:latin typeface="Canva Sans"/>
                <a:ea typeface="Canva Sans"/>
                <a:cs typeface="Canva Sans"/>
                <a:sym typeface="Canva Sans"/>
              </a:rPr>
              <a:t>Decision Tree and KNN are the top performers</a:t>
            </a:r>
          </a:p>
          <a:p>
            <a:pPr algn="l" marL="743433" indent="-371717" lvl="1">
              <a:lnSpc>
                <a:spcPts val="4820"/>
              </a:lnSpc>
              <a:buFont typeface="Arial"/>
              <a:buChar char="•"/>
            </a:pPr>
            <a:r>
              <a:rPr lang="en-US" sz="3443">
                <a:solidFill>
                  <a:srgbClr val="000000"/>
                </a:solidFill>
                <a:latin typeface="Canva Sans"/>
                <a:ea typeface="Canva Sans"/>
                <a:cs typeface="Canva Sans"/>
                <a:sym typeface="Canva Sans"/>
              </a:rPr>
              <a:t>ROC-AUC score of 0.868 indicate strong discriminative ability</a:t>
            </a:r>
          </a:p>
          <a:p>
            <a:pPr algn="l" marL="743433" indent="-371717" lvl="1">
              <a:lnSpc>
                <a:spcPts val="4820"/>
              </a:lnSpc>
              <a:buFont typeface="Arial"/>
              <a:buChar char="•"/>
            </a:pPr>
            <a:r>
              <a:rPr lang="en-US" sz="3443">
                <a:solidFill>
                  <a:srgbClr val="000000"/>
                </a:solidFill>
                <a:latin typeface="Canva Sans"/>
                <a:ea typeface="Canva Sans"/>
                <a:cs typeface="Canva Sans"/>
                <a:sym typeface="Canva Sans"/>
              </a:rPr>
              <a:t>Multiple models achieve more than 75% accuracy in heart disease prediction</a:t>
            </a:r>
          </a:p>
          <a:p>
            <a:pPr algn="l" marL="743433" indent="-371717" lvl="1">
              <a:lnSpc>
                <a:spcPts val="4820"/>
              </a:lnSpc>
              <a:buFont typeface="Arial"/>
              <a:buChar char="•"/>
            </a:pPr>
            <a:r>
              <a:rPr lang="en-US" sz="3443">
                <a:solidFill>
                  <a:srgbClr val="000000"/>
                </a:solidFill>
                <a:latin typeface="Canva Sans"/>
                <a:ea typeface="Canva Sans"/>
                <a:cs typeface="Canva Sans"/>
                <a:sym typeface="Canva Sans"/>
              </a:rPr>
              <a:t>Good balance between precision and recall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AB9EE2"/>
        </a:solidFill>
      </p:bgPr>
    </p:bg>
    <p:spTree>
      <p:nvGrpSpPr>
        <p:cNvPr id="1" name=""/>
        <p:cNvGrpSpPr/>
        <p:nvPr/>
      </p:nvGrpSpPr>
      <p:grpSpPr>
        <a:xfrm>
          <a:off x="0" y="0"/>
          <a:ext cx="0" cy="0"/>
          <a:chOff x="0" y="0"/>
          <a:chExt cx="0" cy="0"/>
        </a:xfrm>
      </p:grpSpPr>
      <p:sp>
        <p:nvSpPr>
          <p:cNvPr name="Freeform 2" id="2"/>
          <p:cNvSpPr/>
          <p:nvPr/>
        </p:nvSpPr>
        <p:spPr>
          <a:xfrm flipH="false" flipV="false" rot="0">
            <a:off x="10082461" y="2479050"/>
            <a:ext cx="6779250" cy="6779250"/>
          </a:xfrm>
          <a:custGeom>
            <a:avLst/>
            <a:gdLst/>
            <a:ahLst/>
            <a:cxnLst/>
            <a:rect r="r" b="b" t="t" l="l"/>
            <a:pathLst>
              <a:path h="6779250" w="6779250">
                <a:moveTo>
                  <a:pt x="0" y="0"/>
                </a:moveTo>
                <a:lnTo>
                  <a:pt x="6779249" y="0"/>
                </a:lnTo>
                <a:lnTo>
                  <a:pt x="6779249" y="6779250"/>
                </a:lnTo>
                <a:lnTo>
                  <a:pt x="0" y="6779250"/>
                </a:lnTo>
                <a:lnTo>
                  <a:pt x="0" y="0"/>
                </a:lnTo>
                <a:close/>
              </a:path>
            </a:pathLst>
          </a:custGeom>
          <a:blipFill>
            <a:blip r:embed="rId2"/>
            <a:stretch>
              <a:fillRect l="0" t="0" r="0" b="0"/>
            </a:stretch>
          </a:blipFill>
        </p:spPr>
      </p:sp>
      <p:sp>
        <p:nvSpPr>
          <p:cNvPr name="TextBox 3" id="3"/>
          <p:cNvSpPr txBox="true"/>
          <p:nvPr/>
        </p:nvSpPr>
        <p:spPr>
          <a:xfrm rot="0">
            <a:off x="993068" y="837406"/>
            <a:ext cx="8422769" cy="1805940"/>
          </a:xfrm>
          <a:prstGeom prst="rect">
            <a:avLst/>
          </a:prstGeom>
        </p:spPr>
        <p:txBody>
          <a:bodyPr anchor="t" rtlCol="false" tIns="0" lIns="0" bIns="0" rIns="0">
            <a:spAutoFit/>
          </a:bodyPr>
          <a:lstStyle/>
          <a:p>
            <a:pPr algn="l">
              <a:lnSpc>
                <a:spcPts val="6600"/>
              </a:lnSpc>
            </a:pPr>
            <a:r>
              <a:rPr lang="en-US" sz="6000" spc="-492">
                <a:solidFill>
                  <a:srgbClr val="FFFFFF"/>
                </a:solidFill>
                <a:latin typeface="Public Sans"/>
                <a:ea typeface="Public Sans"/>
                <a:cs typeface="Public Sans"/>
                <a:sym typeface="Public Sans"/>
              </a:rPr>
              <a:t>Data Set Information - </a:t>
            </a:r>
            <a:r>
              <a:rPr lang="en-US" sz="6000" spc="-492">
                <a:solidFill>
                  <a:srgbClr val="000000"/>
                </a:solidFill>
                <a:latin typeface="Public Sans"/>
                <a:ea typeface="Public Sans"/>
                <a:cs typeface="Public Sans"/>
                <a:sym typeface="Public Sans"/>
              </a:rPr>
              <a:t>Cardiomegaly Image</a:t>
            </a:r>
          </a:p>
          <a:p>
            <a:pPr algn="l">
              <a:lnSpc>
                <a:spcPts val="959"/>
              </a:lnSpc>
            </a:pPr>
          </a:p>
        </p:txBody>
      </p:sp>
      <p:sp>
        <p:nvSpPr>
          <p:cNvPr name="TextBox 4" id="4"/>
          <p:cNvSpPr txBox="true"/>
          <p:nvPr/>
        </p:nvSpPr>
        <p:spPr>
          <a:xfrm rot="0">
            <a:off x="756863" y="3131316"/>
            <a:ext cx="8387137" cy="6708009"/>
          </a:xfrm>
          <a:prstGeom prst="rect">
            <a:avLst/>
          </a:prstGeom>
        </p:spPr>
        <p:txBody>
          <a:bodyPr anchor="t" rtlCol="false" tIns="0" lIns="0" bIns="0" rIns="0">
            <a:spAutoFit/>
          </a:bodyPr>
          <a:lstStyle/>
          <a:p>
            <a:pPr algn="l" marL="546259" indent="-273129" lvl="1">
              <a:lnSpc>
                <a:spcPts val="3542"/>
              </a:lnSpc>
              <a:buFont typeface="Arial"/>
              <a:buChar char="•"/>
            </a:pPr>
            <a:r>
              <a:rPr lang="en-US" sz="2530" spc="-32">
                <a:solidFill>
                  <a:srgbClr val="FFFFFF"/>
                </a:solidFill>
                <a:latin typeface="Public Sans"/>
                <a:ea typeface="Public Sans"/>
                <a:cs typeface="Public Sans"/>
                <a:sym typeface="Public Sans"/>
              </a:rPr>
              <a:t>5552 images classified as cardiomegaly or non-cardiomegaly.</a:t>
            </a:r>
          </a:p>
          <a:p>
            <a:pPr algn="l" marL="546259" indent="-273129" lvl="1">
              <a:lnSpc>
                <a:spcPts val="3542"/>
              </a:lnSpc>
              <a:buFont typeface="Arial"/>
              <a:buChar char="•"/>
            </a:pPr>
            <a:r>
              <a:rPr lang="en-US" b="true" sz="2530" spc="-32">
                <a:solidFill>
                  <a:srgbClr val="272665"/>
                </a:solidFill>
                <a:latin typeface="Public Sans Bold"/>
                <a:ea typeface="Public Sans Bold"/>
                <a:cs typeface="Public Sans Bold"/>
                <a:sym typeface="Public Sans Bold"/>
              </a:rPr>
              <a:t>Target</a:t>
            </a:r>
            <a:r>
              <a:rPr lang="en-US" sz="2530" spc="-32">
                <a:solidFill>
                  <a:srgbClr val="FFFFFF"/>
                </a:solidFill>
                <a:latin typeface="Public Sans"/>
                <a:ea typeface="Public Sans"/>
                <a:cs typeface="Public Sans"/>
                <a:sym typeface="Public Sans"/>
              </a:rPr>
              <a:t> : Predicts presence/absence of cardiomegaly (enlarged heart).</a:t>
            </a:r>
          </a:p>
          <a:p>
            <a:pPr algn="l" marL="546259" indent="-273129" lvl="1">
              <a:lnSpc>
                <a:spcPts val="3542"/>
              </a:lnSpc>
              <a:buFont typeface="Arial"/>
              <a:buChar char="•"/>
            </a:pPr>
            <a:r>
              <a:rPr lang="en-US" b="true" sz="2530" spc="-32">
                <a:solidFill>
                  <a:srgbClr val="272665"/>
                </a:solidFill>
                <a:latin typeface="Public Sans Bold"/>
                <a:ea typeface="Public Sans Bold"/>
                <a:cs typeface="Public Sans Bold"/>
                <a:sym typeface="Public Sans Bold"/>
              </a:rPr>
              <a:t>Reason for Choosing:</a:t>
            </a:r>
          </a:p>
          <a:p>
            <a:pPr algn="l" marL="1092518" indent="-364173" lvl="2">
              <a:lnSpc>
                <a:spcPts val="3542"/>
              </a:lnSpc>
              <a:buFont typeface="Arial"/>
              <a:buChar char="⚬"/>
            </a:pPr>
            <a:r>
              <a:rPr lang="en-US" sz="2530" spc="-32">
                <a:solidFill>
                  <a:srgbClr val="FFFFFF"/>
                </a:solidFill>
                <a:latin typeface="Public Sans"/>
                <a:ea typeface="Public Sans"/>
                <a:cs typeface="Public Sans"/>
                <a:sym typeface="Public Sans"/>
              </a:rPr>
              <a:t>The dataset introduces a visual, deep learning challenge that complements clinical data, aiming for improved diagnostic support through image analysis.</a:t>
            </a:r>
          </a:p>
          <a:p>
            <a:pPr algn="l" marL="546259" indent="-273129" lvl="1">
              <a:lnSpc>
                <a:spcPts val="3542"/>
              </a:lnSpc>
              <a:buFont typeface="Arial"/>
              <a:buChar char="•"/>
            </a:pPr>
            <a:r>
              <a:rPr lang="en-US" b="true" sz="2530" spc="-32">
                <a:solidFill>
                  <a:srgbClr val="272665"/>
                </a:solidFill>
                <a:latin typeface="Public Sans Bold"/>
                <a:ea typeface="Public Sans Bold"/>
                <a:cs typeface="Public Sans Bold"/>
                <a:sym typeface="Public Sans Bold"/>
              </a:rPr>
              <a:t>Previous usage</a:t>
            </a:r>
            <a:r>
              <a:rPr lang="en-US" sz="2530" spc="-32">
                <a:solidFill>
                  <a:srgbClr val="FFFFFF"/>
                </a:solidFill>
                <a:latin typeface="Public Sans"/>
                <a:ea typeface="Public Sans"/>
                <a:cs typeface="Public Sans"/>
                <a:sym typeface="Public Sans"/>
              </a:rPr>
              <a:t>: The enlargement of the human heart, known as cardiomegaly, has been predicted using the images in the dataset. The study involves the application of convolutional neural networks (CNNs) for automatic detection, classification, and analysis of chest X-rays to identify cardiomegaly[3].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6E4EF"/>
        </a:solidFill>
      </p:bgPr>
    </p:bg>
    <p:spTree>
      <p:nvGrpSpPr>
        <p:cNvPr id="1" name=""/>
        <p:cNvGrpSpPr/>
        <p:nvPr/>
      </p:nvGrpSpPr>
      <p:grpSpPr>
        <a:xfrm>
          <a:off x="0" y="0"/>
          <a:ext cx="0" cy="0"/>
          <a:chOff x="0" y="0"/>
          <a:chExt cx="0" cy="0"/>
        </a:xfrm>
      </p:grpSpPr>
      <p:sp>
        <p:nvSpPr>
          <p:cNvPr name="Freeform 2" id="2"/>
          <p:cNvSpPr/>
          <p:nvPr/>
        </p:nvSpPr>
        <p:spPr>
          <a:xfrm flipH="false" flipV="false" rot="0">
            <a:off x="587009" y="2358569"/>
            <a:ext cx="8987147" cy="4371992"/>
          </a:xfrm>
          <a:custGeom>
            <a:avLst/>
            <a:gdLst/>
            <a:ahLst/>
            <a:cxnLst/>
            <a:rect r="r" b="b" t="t" l="l"/>
            <a:pathLst>
              <a:path h="4371992" w="8987147">
                <a:moveTo>
                  <a:pt x="0" y="0"/>
                </a:moveTo>
                <a:lnTo>
                  <a:pt x="8987148" y="0"/>
                </a:lnTo>
                <a:lnTo>
                  <a:pt x="8987148" y="4371992"/>
                </a:lnTo>
                <a:lnTo>
                  <a:pt x="0" y="4371992"/>
                </a:lnTo>
                <a:lnTo>
                  <a:pt x="0" y="0"/>
                </a:lnTo>
                <a:close/>
              </a:path>
            </a:pathLst>
          </a:custGeom>
          <a:blipFill>
            <a:blip r:embed="rId2"/>
            <a:stretch>
              <a:fillRect l="-1342" t="0" r="-1342" b="0"/>
            </a:stretch>
          </a:blipFill>
        </p:spPr>
      </p:sp>
      <p:sp>
        <p:nvSpPr>
          <p:cNvPr name="Freeform 3" id="3"/>
          <p:cNvSpPr/>
          <p:nvPr/>
        </p:nvSpPr>
        <p:spPr>
          <a:xfrm flipH="false" flipV="false" rot="0">
            <a:off x="587009" y="6919046"/>
            <a:ext cx="14735170" cy="3204900"/>
          </a:xfrm>
          <a:custGeom>
            <a:avLst/>
            <a:gdLst/>
            <a:ahLst/>
            <a:cxnLst/>
            <a:rect r="r" b="b" t="t" l="l"/>
            <a:pathLst>
              <a:path h="3204900" w="14735170">
                <a:moveTo>
                  <a:pt x="0" y="0"/>
                </a:moveTo>
                <a:lnTo>
                  <a:pt x="14735170" y="0"/>
                </a:lnTo>
                <a:lnTo>
                  <a:pt x="14735170" y="3204900"/>
                </a:lnTo>
                <a:lnTo>
                  <a:pt x="0" y="3204900"/>
                </a:lnTo>
                <a:lnTo>
                  <a:pt x="0" y="0"/>
                </a:lnTo>
                <a:close/>
              </a:path>
            </a:pathLst>
          </a:custGeom>
          <a:blipFill>
            <a:blip r:embed="rId3"/>
            <a:stretch>
              <a:fillRect l="0" t="0" r="0" b="0"/>
            </a:stretch>
          </a:blipFill>
        </p:spPr>
      </p:sp>
      <p:sp>
        <p:nvSpPr>
          <p:cNvPr name="Freeform 4" id="4"/>
          <p:cNvSpPr/>
          <p:nvPr/>
        </p:nvSpPr>
        <p:spPr>
          <a:xfrm flipH="false" flipV="false" rot="0">
            <a:off x="9831432" y="2358569"/>
            <a:ext cx="7427868" cy="4560477"/>
          </a:xfrm>
          <a:custGeom>
            <a:avLst/>
            <a:gdLst/>
            <a:ahLst/>
            <a:cxnLst/>
            <a:rect r="r" b="b" t="t" l="l"/>
            <a:pathLst>
              <a:path h="4560477" w="7427868">
                <a:moveTo>
                  <a:pt x="0" y="0"/>
                </a:moveTo>
                <a:lnTo>
                  <a:pt x="7427868" y="0"/>
                </a:lnTo>
                <a:lnTo>
                  <a:pt x="7427868" y="4560477"/>
                </a:lnTo>
                <a:lnTo>
                  <a:pt x="0" y="4560477"/>
                </a:lnTo>
                <a:lnTo>
                  <a:pt x="0" y="0"/>
                </a:lnTo>
                <a:close/>
              </a:path>
            </a:pathLst>
          </a:custGeom>
          <a:blipFill>
            <a:blip r:embed="rId4"/>
            <a:stretch>
              <a:fillRect l="-4094" t="0" r="-4094" b="0"/>
            </a:stretch>
          </a:blipFill>
        </p:spPr>
      </p:sp>
      <p:sp>
        <p:nvSpPr>
          <p:cNvPr name="TextBox 5" id="5"/>
          <p:cNvSpPr txBox="true"/>
          <p:nvPr/>
        </p:nvSpPr>
        <p:spPr>
          <a:xfrm rot="0">
            <a:off x="224913" y="224510"/>
            <a:ext cx="17478602" cy="1612681"/>
          </a:xfrm>
          <a:prstGeom prst="rect">
            <a:avLst/>
          </a:prstGeom>
        </p:spPr>
        <p:txBody>
          <a:bodyPr anchor="t" rtlCol="false" tIns="0" lIns="0" bIns="0" rIns="0">
            <a:spAutoFit/>
          </a:bodyPr>
          <a:lstStyle/>
          <a:p>
            <a:pPr algn="l">
              <a:lnSpc>
                <a:spcPts val="5498"/>
              </a:lnSpc>
            </a:pPr>
            <a:r>
              <a:rPr lang="en-US" sz="5727" spc="-280">
                <a:solidFill>
                  <a:srgbClr val="272665"/>
                </a:solidFill>
                <a:latin typeface="Public Sans"/>
                <a:ea typeface="Public Sans"/>
                <a:cs typeface="Public Sans"/>
                <a:sym typeface="Public Sans"/>
              </a:rPr>
              <a:t>Data Visualisation - Cardiomegaly Image</a:t>
            </a:r>
          </a:p>
          <a:p>
            <a:pPr algn="ctr">
              <a:lnSpc>
                <a:spcPts val="6687"/>
              </a:lnSpc>
            </a:pPr>
          </a:p>
        </p:txBody>
      </p:sp>
      <p:sp>
        <p:nvSpPr>
          <p:cNvPr name="TextBox 6" id="6"/>
          <p:cNvSpPr txBox="true"/>
          <p:nvPr/>
        </p:nvSpPr>
        <p:spPr>
          <a:xfrm rot="0">
            <a:off x="0" y="1513659"/>
            <a:ext cx="16563967" cy="58039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272665"/>
                </a:solidFill>
                <a:latin typeface="Canva Sans"/>
                <a:ea typeface="Canva Sans"/>
                <a:cs typeface="Canva Sans"/>
                <a:sym typeface="Canva Sans"/>
              </a:rPr>
              <a:t>Image dataset with class 50% healthy(2776 images) and 50% enlarged heart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6E4EF"/>
        </a:solidFill>
      </p:bgPr>
    </p:bg>
    <p:spTree>
      <p:nvGrpSpPr>
        <p:cNvPr id="1" name=""/>
        <p:cNvGrpSpPr/>
        <p:nvPr/>
      </p:nvGrpSpPr>
      <p:grpSpPr>
        <a:xfrm>
          <a:off x="0" y="0"/>
          <a:ext cx="0" cy="0"/>
          <a:chOff x="0" y="0"/>
          <a:chExt cx="0" cy="0"/>
        </a:xfrm>
      </p:grpSpPr>
      <p:sp>
        <p:nvSpPr>
          <p:cNvPr name="Freeform 2" id="2"/>
          <p:cNvSpPr/>
          <p:nvPr/>
        </p:nvSpPr>
        <p:spPr>
          <a:xfrm flipH="false" flipV="false" rot="0">
            <a:off x="4809303" y="5462473"/>
            <a:ext cx="8155597" cy="4824527"/>
          </a:xfrm>
          <a:custGeom>
            <a:avLst/>
            <a:gdLst/>
            <a:ahLst/>
            <a:cxnLst/>
            <a:rect r="r" b="b" t="t" l="l"/>
            <a:pathLst>
              <a:path h="4824527" w="8155597">
                <a:moveTo>
                  <a:pt x="0" y="0"/>
                </a:moveTo>
                <a:lnTo>
                  <a:pt x="8155597" y="0"/>
                </a:lnTo>
                <a:lnTo>
                  <a:pt x="8155597" y="4824527"/>
                </a:lnTo>
                <a:lnTo>
                  <a:pt x="0" y="4824527"/>
                </a:lnTo>
                <a:lnTo>
                  <a:pt x="0" y="0"/>
                </a:lnTo>
                <a:close/>
              </a:path>
            </a:pathLst>
          </a:custGeom>
          <a:blipFill>
            <a:blip r:embed="rId2"/>
            <a:stretch>
              <a:fillRect l="0" t="-2092" r="0" b="0"/>
            </a:stretch>
          </a:blipFill>
        </p:spPr>
      </p:sp>
      <p:sp>
        <p:nvSpPr>
          <p:cNvPr name="TextBox 3" id="3"/>
          <p:cNvSpPr txBox="true"/>
          <p:nvPr/>
        </p:nvSpPr>
        <p:spPr>
          <a:xfrm rot="0">
            <a:off x="1028700" y="1829943"/>
            <a:ext cx="16519821" cy="3313557"/>
          </a:xfrm>
          <a:prstGeom prst="rect">
            <a:avLst/>
          </a:prstGeom>
        </p:spPr>
        <p:txBody>
          <a:bodyPr anchor="t" rtlCol="false" tIns="0" lIns="0" bIns="0" rIns="0">
            <a:spAutoFit/>
          </a:bodyPr>
          <a:lstStyle/>
          <a:p>
            <a:pPr algn="l" marL="734059" indent="-367030" lvl="1">
              <a:lnSpc>
                <a:spcPts val="3263"/>
              </a:lnSpc>
              <a:buFont typeface="Arial"/>
              <a:buChar char="•"/>
            </a:pPr>
            <a:r>
              <a:rPr lang="en-US" sz="3399" spc="-166">
                <a:solidFill>
                  <a:srgbClr val="272665"/>
                </a:solidFill>
                <a:latin typeface="Public Sans"/>
                <a:ea typeface="Public Sans"/>
                <a:cs typeface="Public Sans"/>
                <a:sym typeface="Public Sans"/>
              </a:rPr>
              <a:t>Since the images are Gray scaled, directly used this image data set with size 128*128*1. </a:t>
            </a:r>
          </a:p>
          <a:p>
            <a:pPr algn="l">
              <a:lnSpc>
                <a:spcPts val="3263"/>
              </a:lnSpc>
            </a:pPr>
          </a:p>
          <a:p>
            <a:pPr algn="l" marL="734059" indent="-367030" lvl="1">
              <a:lnSpc>
                <a:spcPts val="3263"/>
              </a:lnSpc>
              <a:buFont typeface="Arial"/>
              <a:buChar char="•"/>
            </a:pPr>
            <a:r>
              <a:rPr lang="en-US" sz="3399" spc="-166">
                <a:solidFill>
                  <a:srgbClr val="272665"/>
                </a:solidFill>
                <a:latin typeface="Public Sans"/>
                <a:ea typeface="Public Sans"/>
                <a:cs typeface="Public Sans"/>
                <a:sym typeface="Public Sans"/>
              </a:rPr>
              <a:t> Normalization: Normalized pixel values by dividing by 255 to get the values between 0-1 since RGB range is 0-255.</a:t>
            </a:r>
          </a:p>
          <a:p>
            <a:pPr algn="l">
              <a:lnSpc>
                <a:spcPts val="3263"/>
              </a:lnSpc>
            </a:pPr>
          </a:p>
          <a:p>
            <a:pPr algn="l">
              <a:lnSpc>
                <a:spcPts val="3263"/>
              </a:lnSpc>
            </a:pPr>
          </a:p>
          <a:p>
            <a:pPr algn="l" marL="734059" indent="-367030" lvl="1">
              <a:lnSpc>
                <a:spcPts val="3263"/>
              </a:lnSpc>
              <a:buFont typeface="Arial"/>
              <a:buChar char="•"/>
            </a:pPr>
            <a:r>
              <a:rPr lang="en-US" sz="3399" spc="-166">
                <a:solidFill>
                  <a:srgbClr val="272665"/>
                </a:solidFill>
                <a:latin typeface="Public Sans"/>
                <a:ea typeface="Public Sans"/>
                <a:cs typeface="Public Sans"/>
                <a:sym typeface="Public Sans"/>
              </a:rPr>
              <a:t> Label Encoding: Label values are encoded to 0,1 with cardiomegaly as 1 and non cardiomegaly as 0 </a:t>
            </a:r>
          </a:p>
        </p:txBody>
      </p:sp>
      <p:sp>
        <p:nvSpPr>
          <p:cNvPr name="TextBox 4" id="4"/>
          <p:cNvSpPr txBox="true"/>
          <p:nvPr/>
        </p:nvSpPr>
        <p:spPr>
          <a:xfrm rot="0">
            <a:off x="377313" y="367385"/>
            <a:ext cx="15264761" cy="721902"/>
          </a:xfrm>
          <a:prstGeom prst="rect">
            <a:avLst/>
          </a:prstGeom>
        </p:spPr>
        <p:txBody>
          <a:bodyPr anchor="t" rtlCol="false" tIns="0" lIns="0" bIns="0" rIns="0">
            <a:spAutoFit/>
          </a:bodyPr>
          <a:lstStyle/>
          <a:p>
            <a:pPr algn="l">
              <a:lnSpc>
                <a:spcPts val="5323"/>
              </a:lnSpc>
            </a:pPr>
            <a:r>
              <a:rPr lang="en-US" sz="5545" spc="-271">
                <a:solidFill>
                  <a:srgbClr val="272665"/>
                </a:solidFill>
                <a:latin typeface="Public Sans"/>
                <a:ea typeface="Public Sans"/>
                <a:cs typeface="Public Sans"/>
                <a:sym typeface="Public Sans"/>
              </a:rPr>
              <a:t>Data Preprocessing- Cardiomegaly Image</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E6E4EF"/>
        </a:solidFill>
      </p:bgPr>
    </p:bg>
    <p:spTree>
      <p:nvGrpSpPr>
        <p:cNvPr id="1" name=""/>
        <p:cNvGrpSpPr/>
        <p:nvPr/>
      </p:nvGrpSpPr>
      <p:grpSpPr>
        <a:xfrm>
          <a:off x="0" y="0"/>
          <a:ext cx="0" cy="0"/>
          <a:chOff x="0" y="0"/>
          <a:chExt cx="0" cy="0"/>
        </a:xfrm>
      </p:grpSpPr>
      <p:sp>
        <p:nvSpPr>
          <p:cNvPr name="TextBox 2" id="2"/>
          <p:cNvSpPr txBox="true"/>
          <p:nvPr/>
        </p:nvSpPr>
        <p:spPr>
          <a:xfrm rot="0">
            <a:off x="688029" y="609782"/>
            <a:ext cx="11741696" cy="1009285"/>
          </a:xfrm>
          <a:prstGeom prst="rect">
            <a:avLst/>
          </a:prstGeom>
        </p:spPr>
        <p:txBody>
          <a:bodyPr anchor="t" rtlCol="false" tIns="0" lIns="0" bIns="0" rIns="0">
            <a:spAutoFit/>
          </a:bodyPr>
          <a:lstStyle/>
          <a:p>
            <a:pPr algn="ctr">
              <a:lnSpc>
                <a:spcPts val="7488"/>
              </a:lnSpc>
            </a:pPr>
            <a:r>
              <a:rPr lang="en-US" sz="7800" spc="-382">
                <a:solidFill>
                  <a:srgbClr val="272665"/>
                </a:solidFill>
                <a:latin typeface="Public Sans"/>
                <a:ea typeface="Public Sans"/>
                <a:cs typeface="Public Sans"/>
                <a:sym typeface="Public Sans"/>
              </a:rPr>
              <a:t>Project Topic and Overview</a:t>
            </a:r>
          </a:p>
        </p:txBody>
      </p:sp>
      <p:sp>
        <p:nvSpPr>
          <p:cNvPr name="TextBox 3" id="3"/>
          <p:cNvSpPr txBox="true"/>
          <p:nvPr/>
        </p:nvSpPr>
        <p:spPr>
          <a:xfrm rot="0">
            <a:off x="819472" y="2267176"/>
            <a:ext cx="14295409" cy="1672590"/>
          </a:xfrm>
          <a:prstGeom prst="rect">
            <a:avLst/>
          </a:prstGeom>
        </p:spPr>
        <p:txBody>
          <a:bodyPr anchor="t" rtlCol="false" tIns="0" lIns="0" bIns="0" rIns="0">
            <a:spAutoFit/>
          </a:bodyPr>
          <a:lstStyle/>
          <a:p>
            <a:pPr algn="l">
              <a:lnSpc>
                <a:spcPts val="3359"/>
              </a:lnSpc>
            </a:pPr>
            <a:r>
              <a:rPr lang="en-US" sz="2400" spc="-31">
                <a:solidFill>
                  <a:srgbClr val="272665"/>
                </a:solidFill>
                <a:latin typeface="Public Sans"/>
                <a:ea typeface="Public Sans"/>
                <a:cs typeface="Public Sans"/>
                <a:sym typeface="Public Sans"/>
              </a:rPr>
              <a:t>This project aims to analyze and predict the risk of heart disease and cardiomegaly using data from clinical records and imaging datasets. By leveraging advanced machine learning techniques, the goal is to provide accurate early detection models.</a:t>
            </a:r>
          </a:p>
          <a:p>
            <a:pPr algn="l">
              <a:lnSpc>
                <a:spcPts val="3359"/>
              </a:lnSpc>
            </a:pPr>
          </a:p>
        </p:txBody>
      </p:sp>
      <p:sp>
        <p:nvSpPr>
          <p:cNvPr name="TextBox 4" id="4"/>
          <p:cNvSpPr txBox="true"/>
          <p:nvPr/>
        </p:nvSpPr>
        <p:spPr>
          <a:xfrm rot="0">
            <a:off x="-2542986" y="4720816"/>
            <a:ext cx="11057607" cy="531496"/>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ea typeface="Public Sans"/>
                <a:cs typeface="Public Sans"/>
                <a:sym typeface="Public Sans"/>
              </a:rPr>
              <a:t>Why is this important?</a:t>
            </a:r>
          </a:p>
        </p:txBody>
      </p:sp>
      <p:sp>
        <p:nvSpPr>
          <p:cNvPr name="TextBox 5" id="5"/>
          <p:cNvSpPr txBox="true"/>
          <p:nvPr/>
        </p:nvSpPr>
        <p:spPr>
          <a:xfrm rot="0">
            <a:off x="688029" y="5791200"/>
            <a:ext cx="14694743" cy="2799080"/>
          </a:xfrm>
          <a:prstGeom prst="rect">
            <a:avLst/>
          </a:prstGeom>
        </p:spPr>
        <p:txBody>
          <a:bodyPr anchor="t" rtlCol="false" tIns="0" lIns="0" bIns="0" rIns="0">
            <a:spAutoFit/>
          </a:bodyPr>
          <a:lstStyle/>
          <a:p>
            <a:pPr algn="l">
              <a:lnSpc>
                <a:spcPts val="3220"/>
              </a:lnSpc>
            </a:pPr>
            <a:r>
              <a:rPr lang="en-US" sz="2300" spc="-29">
                <a:solidFill>
                  <a:srgbClr val="272665"/>
                </a:solidFill>
                <a:latin typeface="Public Sans"/>
                <a:ea typeface="Public Sans"/>
                <a:cs typeface="Public Sans"/>
                <a:sym typeface="Public Sans"/>
              </a:rPr>
              <a:t>Our project, "Predicting Cardiovascular Disease Risk and Classifying High-Risk Patients using Machine Learning," is motivated by the significant impact of cardiovascular disease on global health. According to the World Health Organization (WHO), cardiovascular disease is the leading cause of death worldwide, accounting for over 17.9 million deaths per year. Early prediction and identification of high-risk patients can significantly improve treatment outcomes, reduce mortality rates, and enhance the quality of life for individuals with cardiovascular disease.</a:t>
            </a:r>
          </a:p>
          <a:p>
            <a:pPr algn="l">
              <a:lnSpc>
                <a:spcPts val="3220"/>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6E4EF"/>
        </a:solidFill>
      </p:bgPr>
    </p:bg>
    <p:spTree>
      <p:nvGrpSpPr>
        <p:cNvPr id="1" name=""/>
        <p:cNvGrpSpPr/>
        <p:nvPr/>
      </p:nvGrpSpPr>
      <p:grpSpPr>
        <a:xfrm>
          <a:off x="0" y="0"/>
          <a:ext cx="0" cy="0"/>
          <a:chOff x="0" y="0"/>
          <a:chExt cx="0" cy="0"/>
        </a:xfrm>
      </p:grpSpPr>
      <p:sp>
        <p:nvSpPr>
          <p:cNvPr name="TextBox 2" id="2"/>
          <p:cNvSpPr txBox="true"/>
          <p:nvPr/>
        </p:nvSpPr>
        <p:spPr>
          <a:xfrm rot="0">
            <a:off x="504763" y="1708139"/>
            <a:ext cx="5951726" cy="6275918"/>
          </a:xfrm>
          <a:prstGeom prst="rect">
            <a:avLst/>
          </a:prstGeom>
        </p:spPr>
        <p:txBody>
          <a:bodyPr anchor="t" rtlCol="false" tIns="0" lIns="0" bIns="0" rIns="0">
            <a:spAutoFit/>
          </a:bodyPr>
          <a:lstStyle/>
          <a:p>
            <a:pPr algn="l" marL="524797" indent="-262399" lvl="1">
              <a:lnSpc>
                <a:spcPts val="2333"/>
              </a:lnSpc>
              <a:buFont typeface="Arial"/>
              <a:buChar char="•"/>
            </a:pPr>
            <a:r>
              <a:rPr lang="en-US" sz="2430" spc="-119">
                <a:solidFill>
                  <a:srgbClr val="272665"/>
                </a:solidFill>
                <a:latin typeface="Public Sans"/>
                <a:ea typeface="Public Sans"/>
                <a:cs typeface="Public Sans"/>
                <a:sym typeface="Public Sans"/>
              </a:rPr>
              <a:t> CNN model consists of 4 convolutional layers. 3*3 kernel used. </a:t>
            </a:r>
          </a:p>
          <a:p>
            <a:pPr algn="l">
              <a:lnSpc>
                <a:spcPts val="2333"/>
              </a:lnSpc>
            </a:pPr>
          </a:p>
          <a:p>
            <a:pPr algn="l" marL="524797" indent="-262399" lvl="1">
              <a:lnSpc>
                <a:spcPts val="2333"/>
              </a:lnSpc>
              <a:buFont typeface="Arial"/>
              <a:buChar char="•"/>
            </a:pPr>
            <a:r>
              <a:rPr lang="en-US" sz="2430" spc="-119">
                <a:solidFill>
                  <a:srgbClr val="272665"/>
                </a:solidFill>
                <a:latin typeface="Public Sans"/>
                <a:ea typeface="Public Sans"/>
                <a:cs typeface="Public Sans"/>
                <a:sym typeface="Public Sans"/>
              </a:rPr>
              <a:t> Feature maps of sizes 32,64,128,128 respectively for each of the 4 CNN layers and the activation function is Relu.</a:t>
            </a:r>
          </a:p>
          <a:p>
            <a:pPr algn="l">
              <a:lnSpc>
                <a:spcPts val="2333"/>
              </a:lnSpc>
            </a:pPr>
          </a:p>
          <a:p>
            <a:pPr algn="l" marL="524797" indent="-262399" lvl="1">
              <a:lnSpc>
                <a:spcPts val="2333"/>
              </a:lnSpc>
              <a:buFont typeface="Arial"/>
              <a:buChar char="•"/>
            </a:pPr>
            <a:r>
              <a:rPr lang="en-US" sz="2430" spc="-119">
                <a:solidFill>
                  <a:srgbClr val="272665"/>
                </a:solidFill>
                <a:latin typeface="Public Sans"/>
                <a:ea typeface="Public Sans"/>
                <a:cs typeface="Public Sans"/>
                <a:sym typeface="Public Sans"/>
              </a:rPr>
              <a:t>Pooling Layers -2*2 pooling layers with stride  1</a:t>
            </a:r>
          </a:p>
          <a:p>
            <a:pPr algn="l">
              <a:lnSpc>
                <a:spcPts val="2333"/>
              </a:lnSpc>
            </a:pPr>
          </a:p>
          <a:p>
            <a:pPr algn="l" marL="524797" indent="-262399" lvl="1">
              <a:lnSpc>
                <a:spcPts val="2333"/>
              </a:lnSpc>
              <a:buFont typeface="Arial"/>
              <a:buChar char="•"/>
            </a:pPr>
            <a:r>
              <a:rPr lang="en-US" sz="2430" spc="-119">
                <a:solidFill>
                  <a:srgbClr val="272665"/>
                </a:solidFill>
                <a:latin typeface="Public Sans"/>
                <a:ea typeface="Public Sans"/>
                <a:cs typeface="Public Sans"/>
                <a:sym typeface="Public Sans"/>
              </a:rPr>
              <a:t> Fully connected Layer with 128 feature maps. </a:t>
            </a:r>
          </a:p>
          <a:p>
            <a:pPr algn="l">
              <a:lnSpc>
                <a:spcPts val="2333"/>
              </a:lnSpc>
            </a:pPr>
          </a:p>
          <a:p>
            <a:pPr algn="l" marL="524797" indent="-262399" lvl="1">
              <a:lnSpc>
                <a:spcPts val="2333"/>
              </a:lnSpc>
              <a:buFont typeface="Arial"/>
              <a:buChar char="•"/>
            </a:pPr>
            <a:r>
              <a:rPr lang="en-US" sz="2430" spc="-119">
                <a:solidFill>
                  <a:srgbClr val="272665"/>
                </a:solidFill>
                <a:latin typeface="Public Sans"/>
                <a:ea typeface="Public Sans"/>
                <a:cs typeface="Public Sans"/>
                <a:sym typeface="Public Sans"/>
              </a:rPr>
              <a:t>Fo the Output layer the activation function is Sigmoid since range is (0,1) good for binary classification </a:t>
            </a:r>
          </a:p>
          <a:p>
            <a:pPr algn="l">
              <a:lnSpc>
                <a:spcPts val="2333"/>
              </a:lnSpc>
            </a:pPr>
          </a:p>
          <a:p>
            <a:pPr algn="l" marL="524797" indent="-262399" lvl="1">
              <a:lnSpc>
                <a:spcPts val="2333"/>
              </a:lnSpc>
              <a:buFont typeface="Arial"/>
              <a:buChar char="•"/>
            </a:pPr>
            <a:r>
              <a:rPr lang="en-US" sz="2430" spc="-119">
                <a:solidFill>
                  <a:srgbClr val="272665"/>
                </a:solidFill>
                <a:latin typeface="Public Sans"/>
                <a:ea typeface="Public Sans"/>
                <a:cs typeface="Public Sans"/>
                <a:sym typeface="Public Sans"/>
              </a:rPr>
              <a:t>Dropout layers are used to avoid overfitting </a:t>
            </a:r>
          </a:p>
          <a:p>
            <a:pPr algn="l">
              <a:lnSpc>
                <a:spcPts val="4799"/>
              </a:lnSpc>
            </a:pPr>
          </a:p>
        </p:txBody>
      </p:sp>
      <p:sp>
        <p:nvSpPr>
          <p:cNvPr name="Freeform 3" id="3"/>
          <p:cNvSpPr/>
          <p:nvPr/>
        </p:nvSpPr>
        <p:spPr>
          <a:xfrm flipH="false" flipV="false" rot="0">
            <a:off x="9293571" y="671187"/>
            <a:ext cx="8218557" cy="3432831"/>
          </a:xfrm>
          <a:custGeom>
            <a:avLst/>
            <a:gdLst/>
            <a:ahLst/>
            <a:cxnLst/>
            <a:rect r="r" b="b" t="t" l="l"/>
            <a:pathLst>
              <a:path h="3432831" w="8218557">
                <a:moveTo>
                  <a:pt x="0" y="0"/>
                </a:moveTo>
                <a:lnTo>
                  <a:pt x="8218557" y="0"/>
                </a:lnTo>
                <a:lnTo>
                  <a:pt x="8218557" y="3432831"/>
                </a:lnTo>
                <a:lnTo>
                  <a:pt x="0" y="3432831"/>
                </a:lnTo>
                <a:lnTo>
                  <a:pt x="0" y="0"/>
                </a:lnTo>
                <a:close/>
              </a:path>
            </a:pathLst>
          </a:custGeom>
          <a:blipFill>
            <a:blip r:embed="rId2"/>
            <a:stretch>
              <a:fillRect l="0" t="-8099" r="-1217" b="0"/>
            </a:stretch>
          </a:blipFill>
        </p:spPr>
      </p:sp>
      <p:sp>
        <p:nvSpPr>
          <p:cNvPr name="Freeform 4" id="4"/>
          <p:cNvSpPr/>
          <p:nvPr/>
        </p:nvSpPr>
        <p:spPr>
          <a:xfrm flipH="false" flipV="false" rot="0">
            <a:off x="6733004" y="467592"/>
            <a:ext cx="2553379" cy="9351816"/>
          </a:xfrm>
          <a:custGeom>
            <a:avLst/>
            <a:gdLst/>
            <a:ahLst/>
            <a:cxnLst/>
            <a:rect r="r" b="b" t="t" l="l"/>
            <a:pathLst>
              <a:path h="9351816" w="2553379">
                <a:moveTo>
                  <a:pt x="0" y="0"/>
                </a:moveTo>
                <a:lnTo>
                  <a:pt x="2553378" y="0"/>
                </a:lnTo>
                <a:lnTo>
                  <a:pt x="2553378" y="9351816"/>
                </a:lnTo>
                <a:lnTo>
                  <a:pt x="0" y="9351816"/>
                </a:lnTo>
                <a:lnTo>
                  <a:pt x="0" y="0"/>
                </a:lnTo>
                <a:close/>
              </a:path>
            </a:pathLst>
          </a:custGeom>
          <a:blipFill>
            <a:blip r:embed="rId3"/>
            <a:stretch>
              <a:fillRect l="-3445" t="-6511" r="-906" b="0"/>
            </a:stretch>
          </a:blipFill>
        </p:spPr>
      </p:sp>
      <p:sp>
        <p:nvSpPr>
          <p:cNvPr name="TextBox 5" id="5"/>
          <p:cNvSpPr txBox="true"/>
          <p:nvPr/>
        </p:nvSpPr>
        <p:spPr>
          <a:xfrm rot="0">
            <a:off x="377313" y="367385"/>
            <a:ext cx="15264761" cy="721902"/>
          </a:xfrm>
          <a:prstGeom prst="rect">
            <a:avLst/>
          </a:prstGeom>
        </p:spPr>
        <p:txBody>
          <a:bodyPr anchor="t" rtlCol="false" tIns="0" lIns="0" bIns="0" rIns="0">
            <a:spAutoFit/>
          </a:bodyPr>
          <a:lstStyle/>
          <a:p>
            <a:pPr algn="l">
              <a:lnSpc>
                <a:spcPts val="5323"/>
              </a:lnSpc>
            </a:pPr>
            <a:r>
              <a:rPr lang="en-US" sz="5545" spc="-271">
                <a:solidFill>
                  <a:srgbClr val="272665"/>
                </a:solidFill>
                <a:latin typeface="Public Sans"/>
                <a:ea typeface="Public Sans"/>
                <a:cs typeface="Public Sans"/>
                <a:sym typeface="Public Sans"/>
              </a:rPr>
              <a:t>CNN Model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6E4EF"/>
        </a:solidFill>
      </p:bgPr>
    </p:bg>
    <p:spTree>
      <p:nvGrpSpPr>
        <p:cNvPr id="1" name=""/>
        <p:cNvGrpSpPr/>
        <p:nvPr/>
      </p:nvGrpSpPr>
      <p:grpSpPr>
        <a:xfrm>
          <a:off x="0" y="0"/>
          <a:ext cx="0" cy="0"/>
          <a:chOff x="0" y="0"/>
          <a:chExt cx="0" cy="0"/>
        </a:xfrm>
      </p:grpSpPr>
      <p:sp>
        <p:nvSpPr>
          <p:cNvPr name="TextBox 2" id="2"/>
          <p:cNvSpPr txBox="true"/>
          <p:nvPr/>
        </p:nvSpPr>
        <p:spPr>
          <a:xfrm rot="0">
            <a:off x="160346" y="1553590"/>
            <a:ext cx="15698694" cy="6761511"/>
          </a:xfrm>
          <a:prstGeom prst="rect">
            <a:avLst/>
          </a:prstGeom>
        </p:spPr>
        <p:txBody>
          <a:bodyPr anchor="t" rtlCol="false" tIns="0" lIns="0" bIns="0" rIns="0">
            <a:spAutoFit/>
          </a:bodyPr>
          <a:lstStyle/>
          <a:p>
            <a:pPr algn="l" marL="588299" indent="-294150" lvl="1">
              <a:lnSpc>
                <a:spcPts val="2615"/>
              </a:lnSpc>
              <a:buFont typeface="Arial"/>
              <a:buChar char="•"/>
            </a:pPr>
            <a:r>
              <a:rPr lang="en-US" sz="2724" spc="-133">
                <a:solidFill>
                  <a:srgbClr val="272665"/>
                </a:solidFill>
                <a:latin typeface="Public Sans"/>
                <a:ea typeface="Public Sans"/>
                <a:cs typeface="Public Sans"/>
                <a:sym typeface="Public Sans"/>
              </a:rPr>
              <a:t>Train set is split into validation set with the ratio of 80:20 (in %) . Test set is strictly used only for testing. </a:t>
            </a:r>
          </a:p>
          <a:p>
            <a:pPr algn="l">
              <a:lnSpc>
                <a:spcPts val="2615"/>
              </a:lnSpc>
            </a:pPr>
          </a:p>
          <a:p>
            <a:pPr algn="l" marL="588299" indent="-294150" lvl="1">
              <a:lnSpc>
                <a:spcPts val="2615"/>
              </a:lnSpc>
              <a:buFont typeface="Arial"/>
              <a:buChar char="•"/>
            </a:pPr>
            <a:r>
              <a:rPr lang="en-US" sz="2724" spc="-133">
                <a:solidFill>
                  <a:srgbClr val="272665"/>
                </a:solidFill>
                <a:latin typeface="Public Sans"/>
                <a:ea typeface="Public Sans"/>
                <a:cs typeface="Public Sans"/>
                <a:sym typeface="Public Sans"/>
              </a:rPr>
              <a:t>Training is performed with different batch sizes, learning rates and cross fold validation.</a:t>
            </a:r>
          </a:p>
          <a:p>
            <a:pPr algn="l">
              <a:lnSpc>
                <a:spcPts val="2615"/>
              </a:lnSpc>
            </a:pPr>
          </a:p>
          <a:p>
            <a:pPr algn="l" marL="588299" indent="-294150" lvl="1">
              <a:lnSpc>
                <a:spcPts val="2615"/>
              </a:lnSpc>
              <a:buFont typeface="Arial"/>
              <a:buChar char="•"/>
            </a:pPr>
            <a:r>
              <a:rPr lang="en-US" sz="2724" spc="-133">
                <a:solidFill>
                  <a:srgbClr val="272665"/>
                </a:solidFill>
                <a:latin typeface="Public Sans"/>
                <a:ea typeface="Public Sans"/>
                <a:cs typeface="Public Sans"/>
                <a:sym typeface="Public Sans"/>
              </a:rPr>
              <a:t>early stopping used to avoid overfitting.</a:t>
            </a:r>
          </a:p>
          <a:p>
            <a:pPr algn="l">
              <a:lnSpc>
                <a:spcPts val="2615"/>
              </a:lnSpc>
            </a:pPr>
          </a:p>
          <a:p>
            <a:pPr algn="l">
              <a:lnSpc>
                <a:spcPts val="2615"/>
              </a:lnSpc>
            </a:pPr>
            <a:r>
              <a:rPr lang="en-US" sz="2724" spc="-133">
                <a:solidFill>
                  <a:srgbClr val="272665"/>
                </a:solidFill>
                <a:latin typeface="Public Sans"/>
                <a:ea typeface="Public Sans"/>
                <a:cs typeface="Public Sans"/>
                <a:sym typeface="Public Sans"/>
              </a:rPr>
              <a:t> 1. </a:t>
            </a:r>
            <a:r>
              <a:rPr lang="en-US" sz="2724" spc="-133" b="true">
                <a:solidFill>
                  <a:srgbClr val="272665"/>
                </a:solidFill>
                <a:latin typeface="Public Sans Bold"/>
                <a:ea typeface="Public Sans Bold"/>
                <a:cs typeface="Public Sans Bold"/>
                <a:sym typeface="Public Sans Bold"/>
              </a:rPr>
              <a:t>Batch sizes.</a:t>
            </a:r>
          </a:p>
          <a:p>
            <a:pPr algn="l">
              <a:lnSpc>
                <a:spcPts val="2615"/>
              </a:lnSpc>
            </a:pPr>
          </a:p>
          <a:p>
            <a:pPr algn="l" marL="588299" indent="-294150" lvl="1">
              <a:lnSpc>
                <a:spcPts val="2615"/>
              </a:lnSpc>
              <a:buFont typeface="Arial"/>
              <a:buChar char="•"/>
            </a:pPr>
            <a:r>
              <a:rPr lang="en-US" sz="2724" spc="-133">
                <a:solidFill>
                  <a:srgbClr val="272665"/>
                </a:solidFill>
                <a:latin typeface="Public Sans"/>
                <a:ea typeface="Public Sans"/>
                <a:cs typeface="Public Sans"/>
                <a:sym typeface="Public Sans"/>
              </a:rPr>
              <a:t>Model test with different batch sizes. 32, 64,128, 256, 512</a:t>
            </a:r>
          </a:p>
          <a:p>
            <a:pPr algn="l">
              <a:lnSpc>
                <a:spcPts val="2615"/>
              </a:lnSpc>
            </a:pPr>
          </a:p>
          <a:p>
            <a:pPr algn="l" marL="507156" indent="-253578" lvl="1">
              <a:lnSpc>
                <a:spcPts val="2255"/>
              </a:lnSpc>
              <a:buFont typeface="Arial"/>
              <a:buChar char="•"/>
            </a:pPr>
            <a:r>
              <a:rPr lang="en-US" sz="2349" spc="-115">
                <a:solidFill>
                  <a:srgbClr val="272665"/>
                </a:solidFill>
                <a:latin typeface="Public Sans"/>
                <a:ea typeface="Public Sans"/>
                <a:cs typeface="Public Sans"/>
                <a:sym typeface="Public Sans"/>
              </a:rPr>
              <a:t>According to the evaluation the best batch size was 64.</a:t>
            </a:r>
          </a:p>
          <a:p>
            <a:pPr algn="l">
              <a:lnSpc>
                <a:spcPts val="2255"/>
              </a:lnSpc>
            </a:pPr>
          </a:p>
          <a:p>
            <a:pPr algn="l">
              <a:lnSpc>
                <a:spcPts val="2255"/>
              </a:lnSpc>
            </a:pPr>
          </a:p>
          <a:p>
            <a:pPr algn="l">
              <a:lnSpc>
                <a:spcPts val="2255"/>
              </a:lnSpc>
            </a:pPr>
          </a:p>
          <a:p>
            <a:pPr algn="l">
              <a:lnSpc>
                <a:spcPts val="2255"/>
              </a:lnSpc>
            </a:pPr>
          </a:p>
          <a:p>
            <a:pPr algn="l">
              <a:lnSpc>
                <a:spcPts val="2706"/>
              </a:lnSpc>
            </a:pPr>
          </a:p>
          <a:p>
            <a:pPr algn="l">
              <a:lnSpc>
                <a:spcPts val="2706"/>
              </a:lnSpc>
            </a:pPr>
          </a:p>
          <a:p>
            <a:pPr algn="l">
              <a:lnSpc>
                <a:spcPts val="2706"/>
              </a:lnSpc>
            </a:pPr>
          </a:p>
          <a:p>
            <a:pPr algn="l">
              <a:lnSpc>
                <a:spcPts val="2706"/>
              </a:lnSpc>
            </a:pPr>
          </a:p>
          <a:p>
            <a:pPr algn="l">
              <a:lnSpc>
                <a:spcPts val="2706"/>
              </a:lnSpc>
            </a:pPr>
          </a:p>
          <a:p>
            <a:pPr algn="l">
              <a:lnSpc>
                <a:spcPts val="2706"/>
              </a:lnSpc>
            </a:pPr>
          </a:p>
        </p:txBody>
      </p:sp>
      <p:sp>
        <p:nvSpPr>
          <p:cNvPr name="Freeform 3" id="3"/>
          <p:cNvSpPr/>
          <p:nvPr/>
        </p:nvSpPr>
        <p:spPr>
          <a:xfrm flipH="false" flipV="false" rot="0">
            <a:off x="377313" y="5200528"/>
            <a:ext cx="8532942" cy="3274516"/>
          </a:xfrm>
          <a:custGeom>
            <a:avLst/>
            <a:gdLst/>
            <a:ahLst/>
            <a:cxnLst/>
            <a:rect r="r" b="b" t="t" l="l"/>
            <a:pathLst>
              <a:path h="3274516" w="8532942">
                <a:moveTo>
                  <a:pt x="0" y="0"/>
                </a:moveTo>
                <a:lnTo>
                  <a:pt x="8532942" y="0"/>
                </a:lnTo>
                <a:lnTo>
                  <a:pt x="8532942" y="3274516"/>
                </a:lnTo>
                <a:lnTo>
                  <a:pt x="0" y="3274516"/>
                </a:lnTo>
                <a:lnTo>
                  <a:pt x="0" y="0"/>
                </a:lnTo>
                <a:close/>
              </a:path>
            </a:pathLst>
          </a:custGeom>
          <a:blipFill>
            <a:blip r:embed="rId2"/>
            <a:stretch>
              <a:fillRect l="0" t="0" r="0" b="0"/>
            </a:stretch>
          </a:blipFill>
        </p:spPr>
      </p:sp>
      <p:sp>
        <p:nvSpPr>
          <p:cNvPr name="Freeform 4" id="4"/>
          <p:cNvSpPr/>
          <p:nvPr/>
        </p:nvSpPr>
        <p:spPr>
          <a:xfrm flipH="false" flipV="false" rot="0">
            <a:off x="10831206" y="4198316"/>
            <a:ext cx="5660083" cy="4105827"/>
          </a:xfrm>
          <a:custGeom>
            <a:avLst/>
            <a:gdLst/>
            <a:ahLst/>
            <a:cxnLst/>
            <a:rect r="r" b="b" t="t" l="l"/>
            <a:pathLst>
              <a:path h="4105827" w="5660083">
                <a:moveTo>
                  <a:pt x="0" y="0"/>
                </a:moveTo>
                <a:lnTo>
                  <a:pt x="5660082" y="0"/>
                </a:lnTo>
                <a:lnTo>
                  <a:pt x="5660082" y="4105827"/>
                </a:lnTo>
                <a:lnTo>
                  <a:pt x="0" y="4105827"/>
                </a:lnTo>
                <a:lnTo>
                  <a:pt x="0" y="0"/>
                </a:lnTo>
                <a:close/>
              </a:path>
            </a:pathLst>
          </a:custGeom>
          <a:blipFill>
            <a:blip r:embed="rId3"/>
            <a:stretch>
              <a:fillRect l="0" t="0" r="0" b="0"/>
            </a:stretch>
          </a:blipFill>
        </p:spPr>
      </p:sp>
      <p:sp>
        <p:nvSpPr>
          <p:cNvPr name="Freeform 5" id="5"/>
          <p:cNvSpPr/>
          <p:nvPr/>
        </p:nvSpPr>
        <p:spPr>
          <a:xfrm flipH="false" flipV="false" rot="0">
            <a:off x="377313" y="8852418"/>
            <a:ext cx="16113976" cy="1188406"/>
          </a:xfrm>
          <a:custGeom>
            <a:avLst/>
            <a:gdLst/>
            <a:ahLst/>
            <a:cxnLst/>
            <a:rect r="r" b="b" t="t" l="l"/>
            <a:pathLst>
              <a:path h="1188406" w="16113976">
                <a:moveTo>
                  <a:pt x="0" y="0"/>
                </a:moveTo>
                <a:lnTo>
                  <a:pt x="16113975" y="0"/>
                </a:lnTo>
                <a:lnTo>
                  <a:pt x="16113975" y="1188405"/>
                </a:lnTo>
                <a:lnTo>
                  <a:pt x="0" y="1188405"/>
                </a:lnTo>
                <a:lnTo>
                  <a:pt x="0" y="0"/>
                </a:lnTo>
                <a:close/>
              </a:path>
            </a:pathLst>
          </a:custGeom>
          <a:blipFill>
            <a:blip r:embed="rId4"/>
            <a:stretch>
              <a:fillRect l="0" t="0" r="0" b="0"/>
            </a:stretch>
          </a:blipFill>
        </p:spPr>
      </p:sp>
      <p:sp>
        <p:nvSpPr>
          <p:cNvPr name="TextBox 6" id="6"/>
          <p:cNvSpPr txBox="true"/>
          <p:nvPr/>
        </p:nvSpPr>
        <p:spPr>
          <a:xfrm rot="0">
            <a:off x="377313" y="306798"/>
            <a:ext cx="15264761" cy="721902"/>
          </a:xfrm>
          <a:prstGeom prst="rect">
            <a:avLst/>
          </a:prstGeom>
        </p:spPr>
        <p:txBody>
          <a:bodyPr anchor="t" rtlCol="false" tIns="0" lIns="0" bIns="0" rIns="0">
            <a:spAutoFit/>
          </a:bodyPr>
          <a:lstStyle/>
          <a:p>
            <a:pPr algn="l">
              <a:lnSpc>
                <a:spcPts val="5323"/>
              </a:lnSpc>
            </a:pPr>
            <a:r>
              <a:rPr lang="en-US" sz="5545" spc="-271">
                <a:solidFill>
                  <a:srgbClr val="272665"/>
                </a:solidFill>
                <a:latin typeface="Public Sans"/>
                <a:ea typeface="Public Sans"/>
                <a:cs typeface="Public Sans"/>
                <a:sym typeface="Public Sans"/>
              </a:rPr>
              <a:t>Results of Cardiomegaly Image Dataset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6E4EF"/>
        </a:solidFill>
      </p:bgPr>
    </p:bg>
    <p:spTree>
      <p:nvGrpSpPr>
        <p:cNvPr id="1" name=""/>
        <p:cNvGrpSpPr/>
        <p:nvPr/>
      </p:nvGrpSpPr>
      <p:grpSpPr>
        <a:xfrm>
          <a:off x="0" y="0"/>
          <a:ext cx="0" cy="0"/>
          <a:chOff x="0" y="0"/>
          <a:chExt cx="0" cy="0"/>
        </a:xfrm>
      </p:grpSpPr>
      <p:sp>
        <p:nvSpPr>
          <p:cNvPr name="TextBox 2" id="2"/>
          <p:cNvSpPr txBox="true"/>
          <p:nvPr/>
        </p:nvSpPr>
        <p:spPr>
          <a:xfrm rot="0">
            <a:off x="377313" y="1634886"/>
            <a:ext cx="15877785" cy="5228950"/>
          </a:xfrm>
          <a:prstGeom prst="rect">
            <a:avLst/>
          </a:prstGeom>
        </p:spPr>
        <p:txBody>
          <a:bodyPr anchor="t" rtlCol="false" tIns="0" lIns="0" bIns="0" rIns="0">
            <a:spAutoFit/>
          </a:bodyPr>
          <a:lstStyle/>
          <a:p>
            <a:pPr algn="l">
              <a:lnSpc>
                <a:spcPts val="2645"/>
              </a:lnSpc>
            </a:pPr>
            <a:r>
              <a:rPr lang="en-US" sz="2755" spc="-135" b="true">
                <a:solidFill>
                  <a:srgbClr val="272665"/>
                </a:solidFill>
                <a:latin typeface="Public Sans Bold"/>
                <a:ea typeface="Public Sans Bold"/>
                <a:cs typeface="Public Sans Bold"/>
                <a:sym typeface="Public Sans Bold"/>
              </a:rPr>
              <a:t>1. Learning rates.</a:t>
            </a:r>
          </a:p>
          <a:p>
            <a:pPr algn="l">
              <a:lnSpc>
                <a:spcPts val="2645"/>
              </a:lnSpc>
            </a:pPr>
          </a:p>
          <a:p>
            <a:pPr algn="l" marL="595011" indent="-297506" lvl="1">
              <a:lnSpc>
                <a:spcPts val="2645"/>
              </a:lnSpc>
              <a:buFont typeface="Arial"/>
              <a:buChar char="•"/>
            </a:pPr>
            <a:r>
              <a:rPr lang="en-US" sz="2755" spc="-135">
                <a:solidFill>
                  <a:srgbClr val="272665"/>
                </a:solidFill>
                <a:latin typeface="Public Sans"/>
                <a:ea typeface="Public Sans"/>
                <a:cs typeface="Public Sans"/>
                <a:sym typeface="Public Sans"/>
              </a:rPr>
              <a:t>Model trained and evaluated with different learning rates.   0.1,0.01,0.001,0.0001</a:t>
            </a:r>
          </a:p>
          <a:p>
            <a:pPr algn="l">
              <a:lnSpc>
                <a:spcPts val="2645"/>
              </a:lnSpc>
            </a:pPr>
          </a:p>
          <a:p>
            <a:pPr algn="l" marL="595011" indent="-297506" lvl="1">
              <a:lnSpc>
                <a:spcPts val="2645"/>
              </a:lnSpc>
              <a:buFont typeface="Arial"/>
              <a:buChar char="•"/>
            </a:pPr>
            <a:r>
              <a:rPr lang="en-US" sz="2755" spc="-135">
                <a:solidFill>
                  <a:srgbClr val="272665"/>
                </a:solidFill>
                <a:latin typeface="Public Sans"/>
                <a:ea typeface="Public Sans"/>
                <a:cs typeface="Public Sans"/>
                <a:sym typeface="Public Sans"/>
              </a:rPr>
              <a:t>According to the evaluation the best learning rate  is 0.0001</a:t>
            </a:r>
          </a:p>
          <a:p>
            <a:pPr algn="l">
              <a:lnSpc>
                <a:spcPts val="2645"/>
              </a:lnSpc>
            </a:pPr>
          </a:p>
          <a:p>
            <a:pPr algn="l">
              <a:lnSpc>
                <a:spcPts val="2280"/>
              </a:lnSpc>
            </a:pPr>
          </a:p>
          <a:p>
            <a:pPr algn="l">
              <a:lnSpc>
                <a:spcPts val="2280"/>
              </a:lnSpc>
            </a:pPr>
          </a:p>
          <a:p>
            <a:pPr algn="l">
              <a:lnSpc>
                <a:spcPts val="2280"/>
              </a:lnSpc>
            </a:pPr>
          </a:p>
          <a:p>
            <a:pPr algn="l">
              <a:lnSpc>
                <a:spcPts val="2280"/>
              </a:lnSpc>
            </a:pPr>
          </a:p>
          <a:p>
            <a:pPr algn="l">
              <a:lnSpc>
                <a:spcPts val="2736"/>
              </a:lnSpc>
            </a:pPr>
          </a:p>
          <a:p>
            <a:pPr algn="l">
              <a:lnSpc>
                <a:spcPts val="2736"/>
              </a:lnSpc>
            </a:pPr>
          </a:p>
          <a:p>
            <a:pPr algn="l">
              <a:lnSpc>
                <a:spcPts val="2736"/>
              </a:lnSpc>
            </a:pPr>
          </a:p>
          <a:p>
            <a:pPr algn="l">
              <a:lnSpc>
                <a:spcPts val="2736"/>
              </a:lnSpc>
            </a:pPr>
          </a:p>
          <a:p>
            <a:pPr algn="l">
              <a:lnSpc>
                <a:spcPts val="2736"/>
              </a:lnSpc>
            </a:pPr>
          </a:p>
          <a:p>
            <a:pPr algn="l">
              <a:lnSpc>
                <a:spcPts val="2736"/>
              </a:lnSpc>
            </a:pPr>
          </a:p>
        </p:txBody>
      </p:sp>
      <p:sp>
        <p:nvSpPr>
          <p:cNvPr name="Freeform 3" id="3"/>
          <p:cNvSpPr/>
          <p:nvPr/>
        </p:nvSpPr>
        <p:spPr>
          <a:xfrm flipH="false" flipV="false" rot="0">
            <a:off x="801938" y="4419394"/>
            <a:ext cx="9264113" cy="3427722"/>
          </a:xfrm>
          <a:custGeom>
            <a:avLst/>
            <a:gdLst/>
            <a:ahLst/>
            <a:cxnLst/>
            <a:rect r="r" b="b" t="t" l="l"/>
            <a:pathLst>
              <a:path h="3427722" w="9264113">
                <a:moveTo>
                  <a:pt x="0" y="0"/>
                </a:moveTo>
                <a:lnTo>
                  <a:pt x="9264113" y="0"/>
                </a:lnTo>
                <a:lnTo>
                  <a:pt x="9264113" y="3427722"/>
                </a:lnTo>
                <a:lnTo>
                  <a:pt x="0" y="3427722"/>
                </a:lnTo>
                <a:lnTo>
                  <a:pt x="0" y="0"/>
                </a:lnTo>
                <a:close/>
              </a:path>
            </a:pathLst>
          </a:custGeom>
          <a:blipFill>
            <a:blip r:embed="rId2"/>
            <a:stretch>
              <a:fillRect l="0" t="0" r="0" b="0"/>
            </a:stretch>
          </a:blipFill>
        </p:spPr>
      </p:sp>
      <p:sp>
        <p:nvSpPr>
          <p:cNvPr name="Freeform 4" id="4"/>
          <p:cNvSpPr/>
          <p:nvPr/>
        </p:nvSpPr>
        <p:spPr>
          <a:xfrm flipH="false" flipV="false" rot="0">
            <a:off x="11008291" y="3722057"/>
            <a:ext cx="5482998" cy="4125059"/>
          </a:xfrm>
          <a:custGeom>
            <a:avLst/>
            <a:gdLst/>
            <a:ahLst/>
            <a:cxnLst/>
            <a:rect r="r" b="b" t="t" l="l"/>
            <a:pathLst>
              <a:path h="4125059" w="5482998">
                <a:moveTo>
                  <a:pt x="0" y="0"/>
                </a:moveTo>
                <a:lnTo>
                  <a:pt x="5482997" y="0"/>
                </a:lnTo>
                <a:lnTo>
                  <a:pt x="5482997" y="4125059"/>
                </a:lnTo>
                <a:lnTo>
                  <a:pt x="0" y="4125059"/>
                </a:lnTo>
                <a:lnTo>
                  <a:pt x="0" y="0"/>
                </a:lnTo>
                <a:close/>
              </a:path>
            </a:pathLst>
          </a:custGeom>
          <a:blipFill>
            <a:blip r:embed="rId3"/>
            <a:stretch>
              <a:fillRect l="0" t="0" r="0" b="0"/>
            </a:stretch>
          </a:blipFill>
        </p:spPr>
      </p:sp>
      <p:sp>
        <p:nvSpPr>
          <p:cNvPr name="Freeform 5" id="5"/>
          <p:cNvSpPr/>
          <p:nvPr/>
        </p:nvSpPr>
        <p:spPr>
          <a:xfrm flipH="false" flipV="false" rot="0">
            <a:off x="1028700" y="8323366"/>
            <a:ext cx="15009432" cy="1538467"/>
          </a:xfrm>
          <a:custGeom>
            <a:avLst/>
            <a:gdLst/>
            <a:ahLst/>
            <a:cxnLst/>
            <a:rect r="r" b="b" t="t" l="l"/>
            <a:pathLst>
              <a:path h="1538467" w="15009432">
                <a:moveTo>
                  <a:pt x="0" y="0"/>
                </a:moveTo>
                <a:lnTo>
                  <a:pt x="15009432" y="0"/>
                </a:lnTo>
                <a:lnTo>
                  <a:pt x="15009432" y="1538467"/>
                </a:lnTo>
                <a:lnTo>
                  <a:pt x="0" y="1538467"/>
                </a:lnTo>
                <a:lnTo>
                  <a:pt x="0" y="0"/>
                </a:lnTo>
                <a:close/>
              </a:path>
            </a:pathLst>
          </a:custGeom>
          <a:blipFill>
            <a:blip r:embed="rId4"/>
            <a:stretch>
              <a:fillRect l="0" t="0" r="0" b="0"/>
            </a:stretch>
          </a:blipFill>
        </p:spPr>
      </p:sp>
      <p:sp>
        <p:nvSpPr>
          <p:cNvPr name="TextBox 6" id="6"/>
          <p:cNvSpPr txBox="true"/>
          <p:nvPr/>
        </p:nvSpPr>
        <p:spPr>
          <a:xfrm rot="0">
            <a:off x="377313" y="306798"/>
            <a:ext cx="15264761" cy="721902"/>
          </a:xfrm>
          <a:prstGeom prst="rect">
            <a:avLst/>
          </a:prstGeom>
        </p:spPr>
        <p:txBody>
          <a:bodyPr anchor="t" rtlCol="false" tIns="0" lIns="0" bIns="0" rIns="0">
            <a:spAutoFit/>
          </a:bodyPr>
          <a:lstStyle/>
          <a:p>
            <a:pPr algn="l">
              <a:lnSpc>
                <a:spcPts val="5323"/>
              </a:lnSpc>
            </a:pPr>
            <a:r>
              <a:rPr lang="en-US" sz="5545" spc="-271">
                <a:solidFill>
                  <a:srgbClr val="272665"/>
                </a:solidFill>
                <a:latin typeface="Public Sans"/>
                <a:ea typeface="Public Sans"/>
                <a:cs typeface="Public Sans"/>
                <a:sym typeface="Public Sans"/>
              </a:rPr>
              <a:t>Results of Cardiomegaly Image Dataset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6E4EF"/>
        </a:solidFill>
      </p:bgPr>
    </p:bg>
    <p:spTree>
      <p:nvGrpSpPr>
        <p:cNvPr id="1" name=""/>
        <p:cNvGrpSpPr/>
        <p:nvPr/>
      </p:nvGrpSpPr>
      <p:grpSpPr>
        <a:xfrm>
          <a:off x="0" y="0"/>
          <a:ext cx="0" cy="0"/>
          <a:chOff x="0" y="0"/>
          <a:chExt cx="0" cy="0"/>
        </a:xfrm>
      </p:grpSpPr>
      <p:sp>
        <p:nvSpPr>
          <p:cNvPr name="TextBox 2" id="2"/>
          <p:cNvSpPr txBox="true"/>
          <p:nvPr/>
        </p:nvSpPr>
        <p:spPr>
          <a:xfrm rot="0">
            <a:off x="377313" y="1634886"/>
            <a:ext cx="15877785" cy="4228825"/>
          </a:xfrm>
          <a:prstGeom prst="rect">
            <a:avLst/>
          </a:prstGeom>
        </p:spPr>
        <p:txBody>
          <a:bodyPr anchor="t" rtlCol="false" tIns="0" lIns="0" bIns="0" rIns="0">
            <a:spAutoFit/>
          </a:bodyPr>
          <a:lstStyle/>
          <a:p>
            <a:pPr algn="l">
              <a:lnSpc>
                <a:spcPts val="2645"/>
              </a:lnSpc>
            </a:pPr>
            <a:r>
              <a:rPr lang="en-US" sz="2755" spc="-135" b="true">
                <a:solidFill>
                  <a:srgbClr val="272665"/>
                </a:solidFill>
                <a:latin typeface="Public Sans Bold"/>
                <a:ea typeface="Public Sans Bold"/>
                <a:cs typeface="Public Sans Bold"/>
                <a:sym typeface="Public Sans Bold"/>
              </a:rPr>
              <a:t>3. Cross fold validation</a:t>
            </a:r>
          </a:p>
          <a:p>
            <a:pPr algn="l">
              <a:lnSpc>
                <a:spcPts val="2645"/>
              </a:lnSpc>
            </a:pPr>
          </a:p>
          <a:p>
            <a:pPr algn="l" marL="595011" indent="-297506" lvl="1">
              <a:lnSpc>
                <a:spcPts val="2645"/>
              </a:lnSpc>
              <a:buFont typeface="Arial"/>
              <a:buChar char="•"/>
            </a:pPr>
            <a:r>
              <a:rPr lang="en-US" sz="2755" spc="-135">
                <a:solidFill>
                  <a:srgbClr val="272665"/>
                </a:solidFill>
                <a:latin typeface="Public Sans"/>
                <a:ea typeface="Public Sans"/>
                <a:cs typeface="Public Sans"/>
                <a:sym typeface="Public Sans"/>
              </a:rPr>
              <a:t>Cross fold validation used for model train and evaluation.</a:t>
            </a:r>
          </a:p>
          <a:p>
            <a:pPr algn="l">
              <a:lnSpc>
                <a:spcPts val="2280"/>
              </a:lnSpc>
            </a:pPr>
          </a:p>
          <a:p>
            <a:pPr algn="l">
              <a:lnSpc>
                <a:spcPts val="2280"/>
              </a:lnSpc>
            </a:pPr>
          </a:p>
          <a:p>
            <a:pPr algn="l">
              <a:lnSpc>
                <a:spcPts val="2280"/>
              </a:lnSpc>
            </a:pPr>
          </a:p>
          <a:p>
            <a:pPr algn="l">
              <a:lnSpc>
                <a:spcPts val="2280"/>
              </a:lnSpc>
            </a:pPr>
          </a:p>
          <a:p>
            <a:pPr algn="l">
              <a:lnSpc>
                <a:spcPts val="2736"/>
              </a:lnSpc>
            </a:pPr>
          </a:p>
          <a:p>
            <a:pPr algn="l">
              <a:lnSpc>
                <a:spcPts val="2736"/>
              </a:lnSpc>
            </a:pPr>
          </a:p>
          <a:p>
            <a:pPr algn="l">
              <a:lnSpc>
                <a:spcPts val="2736"/>
              </a:lnSpc>
            </a:pPr>
          </a:p>
          <a:p>
            <a:pPr algn="l">
              <a:lnSpc>
                <a:spcPts val="2736"/>
              </a:lnSpc>
            </a:pPr>
          </a:p>
          <a:p>
            <a:pPr algn="l">
              <a:lnSpc>
                <a:spcPts val="2736"/>
              </a:lnSpc>
            </a:pPr>
          </a:p>
          <a:p>
            <a:pPr algn="l">
              <a:lnSpc>
                <a:spcPts val="2736"/>
              </a:lnSpc>
            </a:pPr>
          </a:p>
        </p:txBody>
      </p:sp>
      <p:sp>
        <p:nvSpPr>
          <p:cNvPr name="Freeform 3" id="3"/>
          <p:cNvSpPr/>
          <p:nvPr/>
        </p:nvSpPr>
        <p:spPr>
          <a:xfrm flipH="false" flipV="false" rot="0">
            <a:off x="249158" y="2878114"/>
            <a:ext cx="8894842" cy="4725385"/>
          </a:xfrm>
          <a:custGeom>
            <a:avLst/>
            <a:gdLst/>
            <a:ahLst/>
            <a:cxnLst/>
            <a:rect r="r" b="b" t="t" l="l"/>
            <a:pathLst>
              <a:path h="4725385" w="8894842">
                <a:moveTo>
                  <a:pt x="0" y="0"/>
                </a:moveTo>
                <a:lnTo>
                  <a:pt x="8894842" y="0"/>
                </a:lnTo>
                <a:lnTo>
                  <a:pt x="8894842" y="4725385"/>
                </a:lnTo>
                <a:lnTo>
                  <a:pt x="0" y="4725385"/>
                </a:lnTo>
                <a:lnTo>
                  <a:pt x="0" y="0"/>
                </a:lnTo>
                <a:close/>
              </a:path>
            </a:pathLst>
          </a:custGeom>
          <a:blipFill>
            <a:blip r:embed="rId2"/>
            <a:stretch>
              <a:fillRect l="0" t="0" r="0" b="0"/>
            </a:stretch>
          </a:blipFill>
        </p:spPr>
      </p:sp>
      <p:sp>
        <p:nvSpPr>
          <p:cNvPr name="Freeform 4" id="4"/>
          <p:cNvSpPr/>
          <p:nvPr/>
        </p:nvSpPr>
        <p:spPr>
          <a:xfrm flipH="false" flipV="false" rot="0">
            <a:off x="9469115" y="2878114"/>
            <a:ext cx="8351654" cy="4530772"/>
          </a:xfrm>
          <a:custGeom>
            <a:avLst/>
            <a:gdLst/>
            <a:ahLst/>
            <a:cxnLst/>
            <a:rect r="r" b="b" t="t" l="l"/>
            <a:pathLst>
              <a:path h="4530772" w="8351654">
                <a:moveTo>
                  <a:pt x="0" y="0"/>
                </a:moveTo>
                <a:lnTo>
                  <a:pt x="8351654" y="0"/>
                </a:lnTo>
                <a:lnTo>
                  <a:pt x="8351654" y="4530772"/>
                </a:lnTo>
                <a:lnTo>
                  <a:pt x="0" y="4530772"/>
                </a:lnTo>
                <a:lnTo>
                  <a:pt x="0" y="0"/>
                </a:lnTo>
                <a:close/>
              </a:path>
            </a:pathLst>
          </a:custGeom>
          <a:blipFill>
            <a:blip r:embed="rId3"/>
            <a:stretch>
              <a:fillRect l="0" t="0" r="0" b="0"/>
            </a:stretch>
          </a:blipFill>
        </p:spPr>
      </p:sp>
      <p:sp>
        <p:nvSpPr>
          <p:cNvPr name="TextBox 5" id="5"/>
          <p:cNvSpPr txBox="true"/>
          <p:nvPr/>
        </p:nvSpPr>
        <p:spPr>
          <a:xfrm rot="0">
            <a:off x="377313" y="306798"/>
            <a:ext cx="15264761" cy="721902"/>
          </a:xfrm>
          <a:prstGeom prst="rect">
            <a:avLst/>
          </a:prstGeom>
        </p:spPr>
        <p:txBody>
          <a:bodyPr anchor="t" rtlCol="false" tIns="0" lIns="0" bIns="0" rIns="0">
            <a:spAutoFit/>
          </a:bodyPr>
          <a:lstStyle/>
          <a:p>
            <a:pPr algn="l">
              <a:lnSpc>
                <a:spcPts val="5323"/>
              </a:lnSpc>
            </a:pPr>
            <a:r>
              <a:rPr lang="en-US" sz="5545" spc="-271">
                <a:solidFill>
                  <a:srgbClr val="272665"/>
                </a:solidFill>
                <a:latin typeface="Public Sans"/>
                <a:ea typeface="Public Sans"/>
                <a:cs typeface="Public Sans"/>
                <a:sym typeface="Public Sans"/>
              </a:rPr>
              <a:t>Results of Cardiomegaly Image Dataset</a:t>
            </a:r>
          </a:p>
        </p:txBody>
      </p:sp>
      <p:sp>
        <p:nvSpPr>
          <p:cNvPr name="TextBox 6" id="6"/>
          <p:cNvSpPr txBox="true"/>
          <p:nvPr/>
        </p:nvSpPr>
        <p:spPr>
          <a:xfrm rot="0">
            <a:off x="249158" y="7370786"/>
            <a:ext cx="15538919" cy="3177304"/>
          </a:xfrm>
          <a:prstGeom prst="rect">
            <a:avLst/>
          </a:prstGeom>
        </p:spPr>
        <p:txBody>
          <a:bodyPr anchor="t" rtlCol="false" tIns="0" lIns="0" bIns="0" rIns="0">
            <a:spAutoFit/>
          </a:bodyPr>
          <a:lstStyle/>
          <a:p>
            <a:pPr algn="ctr">
              <a:lnSpc>
                <a:spcPts val="2284"/>
              </a:lnSpc>
            </a:pPr>
          </a:p>
          <a:p>
            <a:pPr algn="ctr">
              <a:lnSpc>
                <a:spcPts val="3311"/>
              </a:lnSpc>
            </a:pPr>
            <a:r>
              <a:rPr lang="en-US" sz="2365" spc="-115">
                <a:solidFill>
                  <a:srgbClr val="272665"/>
                </a:solidFill>
                <a:latin typeface="Public Sans"/>
                <a:ea typeface="Public Sans"/>
                <a:cs typeface="Public Sans"/>
                <a:sym typeface="Public Sans"/>
              </a:rPr>
              <a:t>Summary of cross fold validation:</a:t>
            </a:r>
          </a:p>
          <a:p>
            <a:pPr algn="ctr">
              <a:lnSpc>
                <a:spcPts val="3311"/>
              </a:lnSpc>
            </a:pPr>
            <a:r>
              <a:rPr lang="en-US" sz="2365" spc="-115">
                <a:solidFill>
                  <a:srgbClr val="272665"/>
                </a:solidFill>
                <a:latin typeface="Public Sans"/>
                <a:ea typeface="Public Sans"/>
                <a:cs typeface="Public Sans"/>
                <a:sym typeface="Public Sans"/>
              </a:rPr>
              <a:t>avg_accuracy:0.7628366231918335</a:t>
            </a:r>
          </a:p>
          <a:p>
            <a:pPr algn="ctr">
              <a:lnSpc>
                <a:spcPts val="3311"/>
              </a:lnSpc>
            </a:pPr>
            <a:r>
              <a:rPr lang="en-US" sz="2365" spc="-115">
                <a:solidFill>
                  <a:srgbClr val="272665"/>
                </a:solidFill>
                <a:latin typeface="Public Sans"/>
                <a:ea typeface="Public Sans"/>
                <a:cs typeface="Public Sans"/>
                <a:sym typeface="Public Sans"/>
              </a:rPr>
              <a:t>average_loss:0.5431429386138916</a:t>
            </a:r>
          </a:p>
          <a:p>
            <a:pPr algn="ctr">
              <a:lnSpc>
                <a:spcPts val="3311"/>
              </a:lnSpc>
            </a:pPr>
            <a:r>
              <a:rPr lang="en-US" sz="2365" spc="-115">
                <a:solidFill>
                  <a:srgbClr val="272665"/>
                </a:solidFill>
                <a:latin typeface="Public Sans"/>
                <a:ea typeface="Public Sans"/>
                <a:cs typeface="Public Sans"/>
                <a:sym typeface="Public Sans"/>
              </a:rPr>
              <a:t>avg_precision:0.7544566953022211</a:t>
            </a:r>
          </a:p>
          <a:p>
            <a:pPr algn="ctr">
              <a:lnSpc>
                <a:spcPts val="3311"/>
              </a:lnSpc>
            </a:pPr>
            <a:r>
              <a:rPr lang="en-US" sz="2365" spc="-115">
                <a:solidFill>
                  <a:srgbClr val="272665"/>
                </a:solidFill>
                <a:latin typeface="Public Sans"/>
                <a:ea typeface="Public Sans"/>
                <a:cs typeface="Public Sans"/>
                <a:sym typeface="Public Sans"/>
              </a:rPr>
              <a:t>avg_recall:0.7827648114901258</a:t>
            </a:r>
          </a:p>
          <a:p>
            <a:pPr algn="ctr">
              <a:lnSpc>
                <a:spcPts val="3311"/>
              </a:lnSpc>
            </a:pPr>
            <a:r>
              <a:rPr lang="en-US" sz="2365" spc="-115">
                <a:solidFill>
                  <a:srgbClr val="272665"/>
                </a:solidFill>
                <a:latin typeface="Public Sans"/>
                <a:ea typeface="Public Sans"/>
                <a:cs typeface="Public Sans"/>
                <a:sym typeface="Public Sans"/>
              </a:rPr>
              <a:t>avg_f1_score:0.7672559576801605</a:t>
            </a:r>
          </a:p>
          <a:p>
            <a:pPr algn="ctr">
              <a:lnSpc>
                <a:spcPts val="3311"/>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6E4EF"/>
        </a:solidFill>
      </p:bgPr>
    </p:bg>
    <p:spTree>
      <p:nvGrpSpPr>
        <p:cNvPr id="1" name=""/>
        <p:cNvGrpSpPr/>
        <p:nvPr/>
      </p:nvGrpSpPr>
      <p:grpSpPr>
        <a:xfrm>
          <a:off x="0" y="0"/>
          <a:ext cx="0" cy="0"/>
          <a:chOff x="0" y="0"/>
          <a:chExt cx="0" cy="0"/>
        </a:xfrm>
      </p:grpSpPr>
      <p:sp>
        <p:nvSpPr>
          <p:cNvPr name="Freeform 2" id="2"/>
          <p:cNvSpPr/>
          <p:nvPr/>
        </p:nvSpPr>
        <p:spPr>
          <a:xfrm flipH="false" flipV="false" rot="0">
            <a:off x="526860" y="2308327"/>
            <a:ext cx="14077621" cy="3677778"/>
          </a:xfrm>
          <a:custGeom>
            <a:avLst/>
            <a:gdLst/>
            <a:ahLst/>
            <a:cxnLst/>
            <a:rect r="r" b="b" t="t" l="l"/>
            <a:pathLst>
              <a:path h="3677778" w="14077621">
                <a:moveTo>
                  <a:pt x="0" y="0"/>
                </a:moveTo>
                <a:lnTo>
                  <a:pt x="14077621" y="0"/>
                </a:lnTo>
                <a:lnTo>
                  <a:pt x="14077621" y="3677779"/>
                </a:lnTo>
                <a:lnTo>
                  <a:pt x="0" y="3677779"/>
                </a:lnTo>
                <a:lnTo>
                  <a:pt x="0" y="0"/>
                </a:lnTo>
                <a:close/>
              </a:path>
            </a:pathLst>
          </a:custGeom>
          <a:blipFill>
            <a:blip r:embed="rId2"/>
            <a:stretch>
              <a:fillRect l="0" t="0" r="0" b="0"/>
            </a:stretch>
          </a:blipFill>
        </p:spPr>
      </p:sp>
      <p:sp>
        <p:nvSpPr>
          <p:cNvPr name="Freeform 3" id="3"/>
          <p:cNvSpPr/>
          <p:nvPr/>
        </p:nvSpPr>
        <p:spPr>
          <a:xfrm flipH="false" flipV="false" rot="0">
            <a:off x="526860" y="6300431"/>
            <a:ext cx="10620855" cy="3717276"/>
          </a:xfrm>
          <a:custGeom>
            <a:avLst/>
            <a:gdLst/>
            <a:ahLst/>
            <a:cxnLst/>
            <a:rect r="r" b="b" t="t" l="l"/>
            <a:pathLst>
              <a:path h="3717276" w="10620855">
                <a:moveTo>
                  <a:pt x="0" y="0"/>
                </a:moveTo>
                <a:lnTo>
                  <a:pt x="10620855" y="0"/>
                </a:lnTo>
                <a:lnTo>
                  <a:pt x="10620855" y="3717276"/>
                </a:lnTo>
                <a:lnTo>
                  <a:pt x="0" y="3717276"/>
                </a:lnTo>
                <a:lnTo>
                  <a:pt x="0" y="0"/>
                </a:lnTo>
                <a:close/>
              </a:path>
            </a:pathLst>
          </a:custGeom>
          <a:blipFill>
            <a:blip r:embed="rId3"/>
            <a:stretch>
              <a:fillRect l="0" t="-2857" r="0" b="-2857"/>
            </a:stretch>
          </a:blipFill>
        </p:spPr>
      </p:sp>
      <p:sp>
        <p:nvSpPr>
          <p:cNvPr name="TextBox 4" id="4"/>
          <p:cNvSpPr txBox="true"/>
          <p:nvPr/>
        </p:nvSpPr>
        <p:spPr>
          <a:xfrm rot="0">
            <a:off x="377313" y="1634886"/>
            <a:ext cx="15877785" cy="360227"/>
          </a:xfrm>
          <a:prstGeom prst="rect">
            <a:avLst/>
          </a:prstGeom>
        </p:spPr>
        <p:txBody>
          <a:bodyPr anchor="t" rtlCol="false" tIns="0" lIns="0" bIns="0" rIns="0">
            <a:spAutoFit/>
          </a:bodyPr>
          <a:lstStyle/>
          <a:p>
            <a:pPr algn="l">
              <a:lnSpc>
                <a:spcPts val="2645"/>
              </a:lnSpc>
            </a:pPr>
            <a:r>
              <a:rPr lang="en-US" sz="2755" spc="-135">
                <a:solidFill>
                  <a:srgbClr val="272665"/>
                </a:solidFill>
                <a:latin typeface="Public Sans"/>
                <a:ea typeface="Public Sans"/>
                <a:cs typeface="Public Sans"/>
                <a:sym typeface="Public Sans"/>
              </a:rPr>
              <a:t>Summary</a:t>
            </a:r>
          </a:p>
        </p:txBody>
      </p:sp>
      <p:sp>
        <p:nvSpPr>
          <p:cNvPr name="TextBox 5" id="5"/>
          <p:cNvSpPr txBox="true"/>
          <p:nvPr/>
        </p:nvSpPr>
        <p:spPr>
          <a:xfrm rot="0">
            <a:off x="377313" y="306798"/>
            <a:ext cx="15264761" cy="721902"/>
          </a:xfrm>
          <a:prstGeom prst="rect">
            <a:avLst/>
          </a:prstGeom>
        </p:spPr>
        <p:txBody>
          <a:bodyPr anchor="t" rtlCol="false" tIns="0" lIns="0" bIns="0" rIns="0">
            <a:spAutoFit/>
          </a:bodyPr>
          <a:lstStyle/>
          <a:p>
            <a:pPr algn="l">
              <a:lnSpc>
                <a:spcPts val="5323"/>
              </a:lnSpc>
            </a:pPr>
            <a:r>
              <a:rPr lang="en-US" sz="5545" spc="-271">
                <a:solidFill>
                  <a:srgbClr val="272665"/>
                </a:solidFill>
                <a:latin typeface="Public Sans"/>
                <a:ea typeface="Public Sans"/>
                <a:cs typeface="Public Sans"/>
                <a:sym typeface="Public Sans"/>
              </a:rPr>
              <a:t>Results of Cardiomegaly Image Dataset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6E4EF"/>
        </a:solidFill>
      </p:bgPr>
    </p:bg>
    <p:spTree>
      <p:nvGrpSpPr>
        <p:cNvPr id="1" name=""/>
        <p:cNvGrpSpPr/>
        <p:nvPr/>
      </p:nvGrpSpPr>
      <p:grpSpPr>
        <a:xfrm>
          <a:off x="0" y="0"/>
          <a:ext cx="0" cy="0"/>
          <a:chOff x="0" y="0"/>
          <a:chExt cx="0" cy="0"/>
        </a:xfrm>
      </p:grpSpPr>
      <p:sp>
        <p:nvSpPr>
          <p:cNvPr name="Freeform 2" id="2"/>
          <p:cNvSpPr/>
          <p:nvPr/>
        </p:nvSpPr>
        <p:spPr>
          <a:xfrm flipH="false" flipV="false" rot="0">
            <a:off x="10288069" y="1122363"/>
            <a:ext cx="5831883" cy="8042275"/>
          </a:xfrm>
          <a:custGeom>
            <a:avLst/>
            <a:gdLst/>
            <a:ahLst/>
            <a:cxnLst/>
            <a:rect r="r" b="b" t="t" l="l"/>
            <a:pathLst>
              <a:path h="8042275" w="5831883">
                <a:moveTo>
                  <a:pt x="0" y="0"/>
                </a:moveTo>
                <a:lnTo>
                  <a:pt x="5831883" y="0"/>
                </a:lnTo>
                <a:lnTo>
                  <a:pt x="5831883" y="8042274"/>
                </a:lnTo>
                <a:lnTo>
                  <a:pt x="0" y="8042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09778" y="2498406"/>
            <a:ext cx="7150078" cy="5414014"/>
          </a:xfrm>
          <a:prstGeom prst="rect">
            <a:avLst/>
          </a:prstGeom>
        </p:spPr>
        <p:txBody>
          <a:bodyPr anchor="t" rtlCol="false" tIns="0" lIns="0" bIns="0" rIns="0">
            <a:spAutoFit/>
          </a:bodyPr>
          <a:lstStyle/>
          <a:p>
            <a:pPr algn="l">
              <a:lnSpc>
                <a:spcPts val="13920"/>
              </a:lnSpc>
            </a:pPr>
            <a:r>
              <a:rPr lang="en-US" sz="14500" spc="-1189">
                <a:solidFill>
                  <a:srgbClr val="272665"/>
                </a:solidFill>
                <a:latin typeface="Public Sans"/>
                <a:ea typeface="Public Sans"/>
                <a:cs typeface="Public Sans"/>
                <a:sym typeface="Public Sans"/>
              </a:rPr>
              <a:t>Thank you very much!</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6E4EF"/>
        </a:solidFill>
      </p:bgPr>
    </p:bg>
    <p:spTree>
      <p:nvGrpSpPr>
        <p:cNvPr id="1" name=""/>
        <p:cNvGrpSpPr/>
        <p:nvPr/>
      </p:nvGrpSpPr>
      <p:grpSpPr>
        <a:xfrm>
          <a:off x="0" y="0"/>
          <a:ext cx="0" cy="0"/>
          <a:chOff x="0" y="0"/>
          <a:chExt cx="0" cy="0"/>
        </a:xfrm>
      </p:grpSpPr>
      <p:sp>
        <p:nvSpPr>
          <p:cNvPr name="TextBox 2" id="2"/>
          <p:cNvSpPr txBox="true"/>
          <p:nvPr/>
        </p:nvSpPr>
        <p:spPr>
          <a:xfrm rot="0">
            <a:off x="-5720659" y="305392"/>
            <a:ext cx="17478602" cy="907663"/>
          </a:xfrm>
          <a:prstGeom prst="rect">
            <a:avLst/>
          </a:prstGeom>
        </p:spPr>
        <p:txBody>
          <a:bodyPr anchor="t" rtlCol="false" tIns="0" lIns="0" bIns="0" rIns="0">
            <a:spAutoFit/>
          </a:bodyPr>
          <a:lstStyle/>
          <a:p>
            <a:pPr algn="ctr">
              <a:lnSpc>
                <a:spcPts val="6687"/>
              </a:lnSpc>
            </a:pPr>
            <a:r>
              <a:rPr lang="en-US" sz="6966">
                <a:solidFill>
                  <a:srgbClr val="272665"/>
                </a:solidFill>
                <a:latin typeface="Public Sans"/>
                <a:ea typeface="Public Sans"/>
                <a:cs typeface="Public Sans"/>
                <a:sym typeface="Public Sans"/>
              </a:rPr>
              <a:t>References</a:t>
            </a:r>
          </a:p>
        </p:txBody>
      </p:sp>
      <p:sp>
        <p:nvSpPr>
          <p:cNvPr name="TextBox 3" id="3"/>
          <p:cNvSpPr txBox="true"/>
          <p:nvPr/>
        </p:nvSpPr>
        <p:spPr>
          <a:xfrm rot="0">
            <a:off x="1028700" y="1978530"/>
            <a:ext cx="15303234" cy="1502918"/>
          </a:xfrm>
          <a:prstGeom prst="rect">
            <a:avLst/>
          </a:prstGeom>
        </p:spPr>
        <p:txBody>
          <a:bodyPr anchor="t" rtlCol="false" tIns="0" lIns="0" bIns="0" rIns="0">
            <a:spAutoFit/>
          </a:bodyPr>
          <a:lstStyle/>
          <a:p>
            <a:pPr algn="l">
              <a:lnSpc>
                <a:spcPts val="3975"/>
              </a:lnSpc>
            </a:pPr>
            <a:r>
              <a:rPr lang="en-US" sz="2799" spc="-75">
                <a:solidFill>
                  <a:srgbClr val="272665"/>
                </a:solidFill>
                <a:latin typeface="Public Sans"/>
                <a:ea typeface="Public Sans"/>
                <a:cs typeface="Public Sans"/>
                <a:sym typeface="Public Sans"/>
              </a:rPr>
              <a:t>[1]  Machine Learning Classifications of Coronary Artery Disease By Ali Nassif, Omar Mahdi, Qassim Nasir, Manar Talib, Mohammad Azzeh. 2018. Published in ArXiv.  </a:t>
            </a:r>
          </a:p>
          <a:p>
            <a:pPr algn="l">
              <a:lnSpc>
                <a:spcPts val="3975"/>
              </a:lnSpc>
            </a:pPr>
          </a:p>
        </p:txBody>
      </p:sp>
      <p:sp>
        <p:nvSpPr>
          <p:cNvPr name="TextBox 4" id="4"/>
          <p:cNvSpPr txBox="true"/>
          <p:nvPr/>
        </p:nvSpPr>
        <p:spPr>
          <a:xfrm rot="0">
            <a:off x="1028700" y="3570322"/>
            <a:ext cx="15303234" cy="2512568"/>
          </a:xfrm>
          <a:prstGeom prst="rect">
            <a:avLst/>
          </a:prstGeom>
        </p:spPr>
        <p:txBody>
          <a:bodyPr anchor="t" rtlCol="false" tIns="0" lIns="0" bIns="0" rIns="0">
            <a:spAutoFit/>
          </a:bodyPr>
          <a:lstStyle/>
          <a:p>
            <a:pPr algn="l">
              <a:lnSpc>
                <a:spcPts val="3975"/>
              </a:lnSpc>
            </a:pPr>
            <a:r>
              <a:rPr lang="en-US" sz="2799" spc="-75">
                <a:solidFill>
                  <a:srgbClr val="272665"/>
                </a:solidFill>
                <a:latin typeface="Public Sans"/>
                <a:ea typeface="Public Sans"/>
                <a:cs typeface="Public Sans"/>
                <a:sym typeface="Public Sans"/>
              </a:rPr>
              <a:t>[2]  K. Psychogyios, L. Ilias and D. Askounis, "Comparison of Missing Data Imputation Methods using the Framingham Heart study dataset," 2022 IEEE-EMBS International Conference on Biomedical and Health Informatics (BHI), Ioannina, Greece, 2022, pp. 1-5, doi: 10.1109/BHI56158.2022.9926882.Xiv. </a:t>
            </a:r>
          </a:p>
          <a:p>
            <a:pPr algn="l">
              <a:lnSpc>
                <a:spcPts val="3975"/>
              </a:lnSpc>
            </a:pPr>
          </a:p>
        </p:txBody>
      </p:sp>
      <p:sp>
        <p:nvSpPr>
          <p:cNvPr name="TextBox 5" id="5"/>
          <p:cNvSpPr txBox="true"/>
          <p:nvPr/>
        </p:nvSpPr>
        <p:spPr>
          <a:xfrm rot="0">
            <a:off x="1028700" y="6016215"/>
            <a:ext cx="15303234" cy="2512568"/>
          </a:xfrm>
          <a:prstGeom prst="rect">
            <a:avLst/>
          </a:prstGeom>
        </p:spPr>
        <p:txBody>
          <a:bodyPr anchor="t" rtlCol="false" tIns="0" lIns="0" bIns="0" rIns="0">
            <a:spAutoFit/>
          </a:bodyPr>
          <a:lstStyle/>
          <a:p>
            <a:pPr algn="l">
              <a:lnSpc>
                <a:spcPts val="3975"/>
              </a:lnSpc>
            </a:pPr>
            <a:r>
              <a:rPr lang="en-US" sz="2799" spc="-75">
                <a:solidFill>
                  <a:srgbClr val="272665"/>
                </a:solidFill>
                <a:latin typeface="Public Sans"/>
                <a:ea typeface="Public Sans"/>
                <a:cs typeface="Public Sans"/>
                <a:sym typeface="Public Sans"/>
              </a:rPr>
              <a:t>[3]  Ahmed, D., Hamood, E. (2024). Prediction of Cardiomegaly Disease Using Deep Learning. In: Bhattacharya, A., Dutta, S., Dutta, P., Samanta, D. (eds) Innovations in Data Analytics. ICIDA 2023. Lecture Notes in Networks and Systems, vol 1005. Springer, Singapore. </a:t>
            </a:r>
            <a:r>
              <a:rPr lang="en-US" sz="2799" spc="-75" u="sng">
                <a:solidFill>
                  <a:srgbClr val="272665"/>
                </a:solidFill>
                <a:latin typeface="Public Sans"/>
                <a:ea typeface="Public Sans"/>
                <a:cs typeface="Public Sans"/>
                <a:sym typeface="Public Sans"/>
                <a:hlinkClick r:id="rId2" tooltip="https://doi.org/10.1007/978-981-97-4928-7_16"/>
              </a:rPr>
              <a:t>https://doi.org/10.1007/978-981-97-4928-7_16</a:t>
            </a:r>
            <a:r>
              <a:rPr lang="en-US" sz="2799" spc="-75">
                <a:solidFill>
                  <a:srgbClr val="272665"/>
                </a:solidFill>
                <a:latin typeface="Public Sans"/>
                <a:ea typeface="Public Sans"/>
                <a:cs typeface="Public Sans"/>
                <a:sym typeface="Public Sans"/>
              </a:rPr>
              <a:t> </a:t>
            </a:r>
          </a:p>
          <a:p>
            <a:pPr algn="l">
              <a:lnSpc>
                <a:spcPts val="3975"/>
              </a:lnSpc>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E6E4EF"/>
        </a:solidFill>
      </p:bgPr>
    </p:bg>
    <p:spTree>
      <p:nvGrpSpPr>
        <p:cNvPr id="1" name=""/>
        <p:cNvGrpSpPr/>
        <p:nvPr/>
      </p:nvGrpSpPr>
      <p:grpSpPr>
        <a:xfrm>
          <a:off x="0" y="0"/>
          <a:ext cx="0" cy="0"/>
          <a:chOff x="0" y="0"/>
          <a:chExt cx="0" cy="0"/>
        </a:xfrm>
      </p:grpSpPr>
      <p:sp>
        <p:nvSpPr>
          <p:cNvPr name="TextBox 2" id="2"/>
          <p:cNvSpPr txBox="true"/>
          <p:nvPr/>
        </p:nvSpPr>
        <p:spPr>
          <a:xfrm rot="0">
            <a:off x="2688756" y="1093223"/>
            <a:ext cx="12911505" cy="1232538"/>
          </a:xfrm>
          <a:prstGeom prst="rect">
            <a:avLst/>
          </a:prstGeom>
        </p:spPr>
        <p:txBody>
          <a:bodyPr anchor="t" rtlCol="false" tIns="0" lIns="0" bIns="0" rIns="0">
            <a:spAutoFit/>
          </a:bodyPr>
          <a:lstStyle/>
          <a:p>
            <a:pPr algn="ctr">
              <a:lnSpc>
                <a:spcPts val="9120"/>
              </a:lnSpc>
            </a:pPr>
            <a:r>
              <a:rPr lang="en-US" sz="9500" spc="-779">
                <a:solidFill>
                  <a:srgbClr val="272665"/>
                </a:solidFill>
                <a:latin typeface="Public Sans"/>
                <a:ea typeface="Public Sans"/>
                <a:cs typeface="Public Sans"/>
                <a:sym typeface="Public Sans"/>
              </a:rPr>
              <a:t>Datasets</a:t>
            </a:r>
          </a:p>
        </p:txBody>
      </p:sp>
      <p:sp>
        <p:nvSpPr>
          <p:cNvPr name="TextBox 3" id="3"/>
          <p:cNvSpPr txBox="true"/>
          <p:nvPr/>
        </p:nvSpPr>
        <p:spPr>
          <a:xfrm rot="0">
            <a:off x="3615705" y="2691261"/>
            <a:ext cx="11057607" cy="531496"/>
          </a:xfrm>
          <a:prstGeom prst="rect">
            <a:avLst/>
          </a:prstGeom>
        </p:spPr>
        <p:txBody>
          <a:bodyPr anchor="t" rtlCol="false" tIns="0" lIns="0" bIns="0" rIns="0">
            <a:spAutoFit/>
          </a:bodyPr>
          <a:lstStyle/>
          <a:p>
            <a:pPr algn="ctr">
              <a:lnSpc>
                <a:spcPts val="3840"/>
              </a:lnSpc>
            </a:pPr>
            <a:r>
              <a:rPr lang="en-US" sz="4000" spc="-84">
                <a:solidFill>
                  <a:srgbClr val="FFFFFF"/>
                </a:solidFill>
                <a:latin typeface="Public Sans"/>
                <a:ea typeface="Public Sans"/>
                <a:cs typeface="Public Sans"/>
                <a:sym typeface="Public Sans"/>
              </a:rPr>
              <a:t>Overview of the 3 Datasets Used</a:t>
            </a:r>
          </a:p>
        </p:txBody>
      </p:sp>
      <p:grpSp>
        <p:nvGrpSpPr>
          <p:cNvPr name="Group 4" id="4"/>
          <p:cNvGrpSpPr/>
          <p:nvPr/>
        </p:nvGrpSpPr>
        <p:grpSpPr>
          <a:xfrm rot="0">
            <a:off x="1637985" y="4003683"/>
            <a:ext cx="4750393" cy="5096690"/>
            <a:chOff x="0" y="0"/>
            <a:chExt cx="1232151" cy="1321973"/>
          </a:xfrm>
        </p:grpSpPr>
        <p:sp>
          <p:nvSpPr>
            <p:cNvPr name="Freeform 5" id="5"/>
            <p:cNvSpPr/>
            <p:nvPr/>
          </p:nvSpPr>
          <p:spPr>
            <a:xfrm flipH="false" flipV="false" rot="0">
              <a:off x="0" y="0"/>
              <a:ext cx="1232151" cy="1321973"/>
            </a:xfrm>
            <a:custGeom>
              <a:avLst/>
              <a:gdLst/>
              <a:ahLst/>
              <a:cxnLst/>
              <a:rect r="r" b="b" t="t" l="l"/>
              <a:pathLst>
                <a:path h="1321973" w="1232151">
                  <a:moveTo>
                    <a:pt x="29335" y="0"/>
                  </a:moveTo>
                  <a:lnTo>
                    <a:pt x="1202815" y="0"/>
                  </a:lnTo>
                  <a:cubicBezTo>
                    <a:pt x="1210596" y="0"/>
                    <a:pt x="1218057" y="3091"/>
                    <a:pt x="1223559" y="8592"/>
                  </a:cubicBezTo>
                  <a:cubicBezTo>
                    <a:pt x="1229060" y="14094"/>
                    <a:pt x="1232151" y="21555"/>
                    <a:pt x="1232151" y="29335"/>
                  </a:cubicBezTo>
                  <a:lnTo>
                    <a:pt x="1232151" y="1292638"/>
                  </a:lnTo>
                  <a:cubicBezTo>
                    <a:pt x="1232151" y="1300418"/>
                    <a:pt x="1229060" y="1307879"/>
                    <a:pt x="1223559" y="1313381"/>
                  </a:cubicBezTo>
                  <a:cubicBezTo>
                    <a:pt x="1218057" y="1318882"/>
                    <a:pt x="1210596" y="1321973"/>
                    <a:pt x="1202815" y="1321973"/>
                  </a:cubicBezTo>
                  <a:lnTo>
                    <a:pt x="29335" y="1321973"/>
                  </a:lnTo>
                  <a:cubicBezTo>
                    <a:pt x="21555" y="1321973"/>
                    <a:pt x="14094" y="1318882"/>
                    <a:pt x="8592" y="1313381"/>
                  </a:cubicBezTo>
                  <a:cubicBezTo>
                    <a:pt x="3091" y="1307879"/>
                    <a:pt x="0" y="1300418"/>
                    <a:pt x="0" y="1292638"/>
                  </a:cubicBezTo>
                  <a:lnTo>
                    <a:pt x="0" y="29335"/>
                  </a:lnTo>
                  <a:cubicBezTo>
                    <a:pt x="0" y="21555"/>
                    <a:pt x="3091" y="14094"/>
                    <a:pt x="8592" y="8592"/>
                  </a:cubicBezTo>
                  <a:cubicBezTo>
                    <a:pt x="14094" y="3091"/>
                    <a:pt x="21555" y="0"/>
                    <a:pt x="29335" y="0"/>
                  </a:cubicBezTo>
                  <a:close/>
                </a:path>
              </a:pathLst>
            </a:custGeom>
            <a:solidFill>
              <a:srgbClr val="000000">
                <a:alpha val="0"/>
              </a:srgbClr>
            </a:solidFill>
            <a:ln w="57150" cap="sq">
              <a:solidFill>
                <a:srgbClr val="AB9EE2"/>
              </a:solidFill>
              <a:prstDash val="solid"/>
              <a:miter/>
            </a:ln>
          </p:spPr>
        </p:sp>
        <p:sp>
          <p:nvSpPr>
            <p:cNvPr name="TextBox 6" id="6"/>
            <p:cNvSpPr txBox="true"/>
            <p:nvPr/>
          </p:nvSpPr>
          <p:spPr>
            <a:xfrm>
              <a:off x="0" y="85725"/>
              <a:ext cx="1232151" cy="1236248"/>
            </a:xfrm>
            <a:prstGeom prst="rect">
              <a:avLst/>
            </a:prstGeom>
          </p:spPr>
          <p:txBody>
            <a:bodyPr anchor="ctr" rtlCol="false" tIns="50800" lIns="50800" bIns="50800" rIns="50800"/>
            <a:lstStyle/>
            <a:p>
              <a:pPr algn="ctr">
                <a:lnSpc>
                  <a:spcPts val="1925"/>
                </a:lnSpc>
              </a:pPr>
            </a:p>
          </p:txBody>
        </p:sp>
      </p:grpSp>
      <p:sp>
        <p:nvSpPr>
          <p:cNvPr name="TextBox 7" id="7"/>
          <p:cNvSpPr txBox="true"/>
          <p:nvPr/>
        </p:nvSpPr>
        <p:spPr>
          <a:xfrm rot="0">
            <a:off x="2435596" y="4902462"/>
            <a:ext cx="3155171" cy="1571918"/>
          </a:xfrm>
          <a:prstGeom prst="rect">
            <a:avLst/>
          </a:prstGeom>
        </p:spPr>
        <p:txBody>
          <a:bodyPr anchor="t" rtlCol="false" tIns="0" lIns="0" bIns="0" rIns="0">
            <a:spAutoFit/>
          </a:bodyPr>
          <a:lstStyle/>
          <a:p>
            <a:pPr algn="ctr">
              <a:lnSpc>
                <a:spcPts val="4030"/>
              </a:lnSpc>
            </a:pPr>
            <a:r>
              <a:rPr lang="en-US" sz="4198" spc="-344">
                <a:solidFill>
                  <a:srgbClr val="272665"/>
                </a:solidFill>
                <a:latin typeface="Public Sans"/>
                <a:ea typeface="Public Sans"/>
                <a:cs typeface="Public Sans"/>
                <a:sym typeface="Public Sans"/>
              </a:rPr>
              <a:t>Framingham Heart Study</a:t>
            </a:r>
          </a:p>
          <a:p>
            <a:pPr algn="ctr">
              <a:lnSpc>
                <a:spcPts val="4030"/>
              </a:lnSpc>
            </a:pPr>
          </a:p>
        </p:txBody>
      </p:sp>
      <p:sp>
        <p:nvSpPr>
          <p:cNvPr name="TextBox 8" id="8"/>
          <p:cNvSpPr txBox="true"/>
          <p:nvPr/>
        </p:nvSpPr>
        <p:spPr>
          <a:xfrm rot="0">
            <a:off x="2225921" y="6252792"/>
            <a:ext cx="3574521" cy="1164716"/>
          </a:xfrm>
          <a:prstGeom prst="rect">
            <a:avLst/>
          </a:prstGeom>
        </p:spPr>
        <p:txBody>
          <a:bodyPr anchor="t" rtlCol="false" tIns="0" lIns="0" bIns="0" rIns="0">
            <a:spAutoFit/>
          </a:bodyPr>
          <a:lstStyle/>
          <a:p>
            <a:pPr algn="just">
              <a:lnSpc>
                <a:spcPts val="2351"/>
              </a:lnSpc>
              <a:spcBef>
                <a:spcPct val="0"/>
              </a:spcBef>
            </a:pPr>
            <a:r>
              <a:rPr lang="en-US" sz="1679" spc="-28">
                <a:solidFill>
                  <a:srgbClr val="272665"/>
                </a:solidFill>
                <a:latin typeface="Public Sans"/>
                <a:ea typeface="Public Sans"/>
                <a:cs typeface="Public Sans"/>
                <a:sym typeface="Public Sans"/>
              </a:rPr>
              <a:t>Source : https://www.kaggle.com/datasets/aasheesh200/framingham-heart-study-dataset</a:t>
            </a:r>
          </a:p>
        </p:txBody>
      </p:sp>
      <p:grpSp>
        <p:nvGrpSpPr>
          <p:cNvPr name="Group 9" id="9"/>
          <p:cNvGrpSpPr/>
          <p:nvPr/>
        </p:nvGrpSpPr>
        <p:grpSpPr>
          <a:xfrm rot="0">
            <a:off x="6769312" y="4003683"/>
            <a:ext cx="4750393" cy="5096690"/>
            <a:chOff x="0" y="0"/>
            <a:chExt cx="1232151" cy="1321973"/>
          </a:xfrm>
        </p:grpSpPr>
        <p:sp>
          <p:nvSpPr>
            <p:cNvPr name="Freeform 10" id="10"/>
            <p:cNvSpPr/>
            <p:nvPr/>
          </p:nvSpPr>
          <p:spPr>
            <a:xfrm flipH="false" flipV="false" rot="0">
              <a:off x="0" y="0"/>
              <a:ext cx="1232151" cy="1321973"/>
            </a:xfrm>
            <a:custGeom>
              <a:avLst/>
              <a:gdLst/>
              <a:ahLst/>
              <a:cxnLst/>
              <a:rect r="r" b="b" t="t" l="l"/>
              <a:pathLst>
                <a:path h="1321973" w="1232151">
                  <a:moveTo>
                    <a:pt x="29335" y="0"/>
                  </a:moveTo>
                  <a:lnTo>
                    <a:pt x="1202815" y="0"/>
                  </a:lnTo>
                  <a:cubicBezTo>
                    <a:pt x="1210596" y="0"/>
                    <a:pt x="1218057" y="3091"/>
                    <a:pt x="1223559" y="8592"/>
                  </a:cubicBezTo>
                  <a:cubicBezTo>
                    <a:pt x="1229060" y="14094"/>
                    <a:pt x="1232151" y="21555"/>
                    <a:pt x="1232151" y="29335"/>
                  </a:cubicBezTo>
                  <a:lnTo>
                    <a:pt x="1232151" y="1292638"/>
                  </a:lnTo>
                  <a:cubicBezTo>
                    <a:pt x="1232151" y="1300418"/>
                    <a:pt x="1229060" y="1307879"/>
                    <a:pt x="1223559" y="1313381"/>
                  </a:cubicBezTo>
                  <a:cubicBezTo>
                    <a:pt x="1218057" y="1318882"/>
                    <a:pt x="1210596" y="1321973"/>
                    <a:pt x="1202815" y="1321973"/>
                  </a:cubicBezTo>
                  <a:lnTo>
                    <a:pt x="29335" y="1321973"/>
                  </a:lnTo>
                  <a:cubicBezTo>
                    <a:pt x="21555" y="1321973"/>
                    <a:pt x="14094" y="1318882"/>
                    <a:pt x="8592" y="1313381"/>
                  </a:cubicBezTo>
                  <a:cubicBezTo>
                    <a:pt x="3091" y="1307879"/>
                    <a:pt x="0" y="1300418"/>
                    <a:pt x="0" y="1292638"/>
                  </a:cubicBezTo>
                  <a:lnTo>
                    <a:pt x="0" y="29335"/>
                  </a:lnTo>
                  <a:cubicBezTo>
                    <a:pt x="0" y="21555"/>
                    <a:pt x="3091" y="14094"/>
                    <a:pt x="8592" y="8592"/>
                  </a:cubicBezTo>
                  <a:cubicBezTo>
                    <a:pt x="14094" y="3091"/>
                    <a:pt x="21555" y="0"/>
                    <a:pt x="29335" y="0"/>
                  </a:cubicBezTo>
                  <a:close/>
                </a:path>
              </a:pathLst>
            </a:custGeom>
            <a:solidFill>
              <a:srgbClr val="000000">
                <a:alpha val="0"/>
              </a:srgbClr>
            </a:solidFill>
            <a:ln w="57150" cap="sq">
              <a:solidFill>
                <a:srgbClr val="AB9EE2"/>
              </a:solidFill>
              <a:prstDash val="solid"/>
              <a:miter/>
            </a:ln>
          </p:spPr>
        </p:sp>
        <p:sp>
          <p:nvSpPr>
            <p:cNvPr name="TextBox 11" id="11"/>
            <p:cNvSpPr txBox="true"/>
            <p:nvPr/>
          </p:nvSpPr>
          <p:spPr>
            <a:xfrm>
              <a:off x="0" y="85725"/>
              <a:ext cx="1232151" cy="1236248"/>
            </a:xfrm>
            <a:prstGeom prst="rect">
              <a:avLst/>
            </a:prstGeom>
          </p:spPr>
          <p:txBody>
            <a:bodyPr anchor="ctr" rtlCol="false" tIns="50800" lIns="50800" bIns="50800" rIns="50800"/>
            <a:lstStyle/>
            <a:p>
              <a:pPr algn="ctr">
                <a:lnSpc>
                  <a:spcPts val="1925"/>
                </a:lnSpc>
              </a:pPr>
            </a:p>
          </p:txBody>
        </p:sp>
      </p:grpSp>
      <p:sp>
        <p:nvSpPr>
          <p:cNvPr name="TextBox 12" id="12"/>
          <p:cNvSpPr txBox="true"/>
          <p:nvPr/>
        </p:nvSpPr>
        <p:spPr>
          <a:xfrm rot="0">
            <a:off x="7566923" y="4647517"/>
            <a:ext cx="3155171" cy="2081807"/>
          </a:xfrm>
          <a:prstGeom prst="rect">
            <a:avLst/>
          </a:prstGeom>
        </p:spPr>
        <p:txBody>
          <a:bodyPr anchor="t" rtlCol="false" tIns="0" lIns="0" bIns="0" rIns="0">
            <a:spAutoFit/>
          </a:bodyPr>
          <a:lstStyle/>
          <a:p>
            <a:pPr algn="ctr">
              <a:lnSpc>
                <a:spcPts val="4030"/>
              </a:lnSpc>
            </a:pPr>
            <a:r>
              <a:rPr lang="en-US" sz="4198" spc="-344">
                <a:solidFill>
                  <a:srgbClr val="272665"/>
                </a:solidFill>
                <a:latin typeface="Public Sans"/>
                <a:ea typeface="Public Sans"/>
                <a:cs typeface="Public Sans"/>
                <a:sym typeface="Public Sans"/>
              </a:rPr>
              <a:t>UCI Heart Disease Dataset</a:t>
            </a:r>
          </a:p>
          <a:p>
            <a:pPr algn="ctr">
              <a:lnSpc>
                <a:spcPts val="4030"/>
              </a:lnSpc>
            </a:pPr>
          </a:p>
        </p:txBody>
      </p:sp>
      <p:sp>
        <p:nvSpPr>
          <p:cNvPr name="TextBox 13" id="13"/>
          <p:cNvSpPr txBox="true"/>
          <p:nvPr/>
        </p:nvSpPr>
        <p:spPr>
          <a:xfrm rot="0">
            <a:off x="7357248" y="6252792"/>
            <a:ext cx="3574521" cy="1164716"/>
          </a:xfrm>
          <a:prstGeom prst="rect">
            <a:avLst/>
          </a:prstGeom>
        </p:spPr>
        <p:txBody>
          <a:bodyPr anchor="t" rtlCol="false" tIns="0" lIns="0" bIns="0" rIns="0">
            <a:spAutoFit/>
          </a:bodyPr>
          <a:lstStyle/>
          <a:p>
            <a:pPr algn="just">
              <a:lnSpc>
                <a:spcPts val="2351"/>
              </a:lnSpc>
              <a:spcBef>
                <a:spcPct val="0"/>
              </a:spcBef>
            </a:pPr>
            <a:r>
              <a:rPr lang="en-US" sz="1679" spc="-28">
                <a:solidFill>
                  <a:srgbClr val="272665"/>
                </a:solidFill>
                <a:latin typeface="Public Sans"/>
                <a:ea typeface="Public Sans"/>
                <a:cs typeface="Public Sans"/>
                <a:sym typeface="Public Sans"/>
              </a:rPr>
              <a:t>Source : https://www.kaggle.com/datasets/redwankarimsony/heart-disease-data/data</a:t>
            </a:r>
          </a:p>
        </p:txBody>
      </p:sp>
      <p:grpSp>
        <p:nvGrpSpPr>
          <p:cNvPr name="Group 14" id="14"/>
          <p:cNvGrpSpPr/>
          <p:nvPr/>
        </p:nvGrpSpPr>
        <p:grpSpPr>
          <a:xfrm rot="0">
            <a:off x="11899623" y="4003683"/>
            <a:ext cx="4750393" cy="5096690"/>
            <a:chOff x="0" y="0"/>
            <a:chExt cx="1232151" cy="1321973"/>
          </a:xfrm>
        </p:grpSpPr>
        <p:sp>
          <p:nvSpPr>
            <p:cNvPr name="Freeform 15" id="15"/>
            <p:cNvSpPr/>
            <p:nvPr/>
          </p:nvSpPr>
          <p:spPr>
            <a:xfrm flipH="false" flipV="false" rot="0">
              <a:off x="0" y="0"/>
              <a:ext cx="1232151" cy="1321973"/>
            </a:xfrm>
            <a:custGeom>
              <a:avLst/>
              <a:gdLst/>
              <a:ahLst/>
              <a:cxnLst/>
              <a:rect r="r" b="b" t="t" l="l"/>
              <a:pathLst>
                <a:path h="1321973" w="1232151">
                  <a:moveTo>
                    <a:pt x="29335" y="0"/>
                  </a:moveTo>
                  <a:lnTo>
                    <a:pt x="1202815" y="0"/>
                  </a:lnTo>
                  <a:cubicBezTo>
                    <a:pt x="1210596" y="0"/>
                    <a:pt x="1218057" y="3091"/>
                    <a:pt x="1223559" y="8592"/>
                  </a:cubicBezTo>
                  <a:cubicBezTo>
                    <a:pt x="1229060" y="14094"/>
                    <a:pt x="1232151" y="21555"/>
                    <a:pt x="1232151" y="29335"/>
                  </a:cubicBezTo>
                  <a:lnTo>
                    <a:pt x="1232151" y="1292638"/>
                  </a:lnTo>
                  <a:cubicBezTo>
                    <a:pt x="1232151" y="1300418"/>
                    <a:pt x="1229060" y="1307879"/>
                    <a:pt x="1223559" y="1313381"/>
                  </a:cubicBezTo>
                  <a:cubicBezTo>
                    <a:pt x="1218057" y="1318882"/>
                    <a:pt x="1210596" y="1321973"/>
                    <a:pt x="1202815" y="1321973"/>
                  </a:cubicBezTo>
                  <a:lnTo>
                    <a:pt x="29335" y="1321973"/>
                  </a:lnTo>
                  <a:cubicBezTo>
                    <a:pt x="21555" y="1321973"/>
                    <a:pt x="14094" y="1318882"/>
                    <a:pt x="8592" y="1313381"/>
                  </a:cubicBezTo>
                  <a:cubicBezTo>
                    <a:pt x="3091" y="1307879"/>
                    <a:pt x="0" y="1300418"/>
                    <a:pt x="0" y="1292638"/>
                  </a:cubicBezTo>
                  <a:lnTo>
                    <a:pt x="0" y="29335"/>
                  </a:lnTo>
                  <a:cubicBezTo>
                    <a:pt x="0" y="21555"/>
                    <a:pt x="3091" y="14094"/>
                    <a:pt x="8592" y="8592"/>
                  </a:cubicBezTo>
                  <a:cubicBezTo>
                    <a:pt x="14094" y="3091"/>
                    <a:pt x="21555" y="0"/>
                    <a:pt x="29335" y="0"/>
                  </a:cubicBezTo>
                  <a:close/>
                </a:path>
              </a:pathLst>
            </a:custGeom>
            <a:solidFill>
              <a:srgbClr val="000000">
                <a:alpha val="0"/>
              </a:srgbClr>
            </a:solidFill>
            <a:ln w="57150" cap="sq">
              <a:solidFill>
                <a:srgbClr val="AB9EE2"/>
              </a:solidFill>
              <a:prstDash val="solid"/>
              <a:miter/>
            </a:ln>
          </p:spPr>
        </p:sp>
        <p:sp>
          <p:nvSpPr>
            <p:cNvPr name="TextBox 16" id="16"/>
            <p:cNvSpPr txBox="true"/>
            <p:nvPr/>
          </p:nvSpPr>
          <p:spPr>
            <a:xfrm>
              <a:off x="0" y="85725"/>
              <a:ext cx="1232151" cy="1236248"/>
            </a:xfrm>
            <a:prstGeom prst="rect">
              <a:avLst/>
            </a:prstGeom>
          </p:spPr>
          <p:txBody>
            <a:bodyPr anchor="ctr" rtlCol="false" tIns="50800" lIns="50800" bIns="50800" rIns="50800"/>
            <a:lstStyle/>
            <a:p>
              <a:pPr algn="ctr">
                <a:lnSpc>
                  <a:spcPts val="1925"/>
                </a:lnSpc>
              </a:pPr>
            </a:p>
          </p:txBody>
        </p:sp>
      </p:grpSp>
      <p:sp>
        <p:nvSpPr>
          <p:cNvPr name="TextBox 17" id="17"/>
          <p:cNvSpPr txBox="true"/>
          <p:nvPr/>
        </p:nvSpPr>
        <p:spPr>
          <a:xfrm rot="0">
            <a:off x="12700805" y="4728499"/>
            <a:ext cx="3155171" cy="1571918"/>
          </a:xfrm>
          <a:prstGeom prst="rect">
            <a:avLst/>
          </a:prstGeom>
        </p:spPr>
        <p:txBody>
          <a:bodyPr anchor="t" rtlCol="false" tIns="0" lIns="0" bIns="0" rIns="0">
            <a:spAutoFit/>
          </a:bodyPr>
          <a:lstStyle/>
          <a:p>
            <a:pPr algn="ctr">
              <a:lnSpc>
                <a:spcPts val="4030"/>
              </a:lnSpc>
            </a:pPr>
            <a:r>
              <a:rPr lang="en-US" sz="4198" spc="-344">
                <a:solidFill>
                  <a:srgbClr val="272665"/>
                </a:solidFill>
                <a:latin typeface="Public Sans"/>
                <a:ea typeface="Public Sans"/>
                <a:cs typeface="Public Sans"/>
                <a:sym typeface="Public Sans"/>
              </a:rPr>
              <a:t>Cardiomegaly Image Dataset</a:t>
            </a:r>
          </a:p>
          <a:p>
            <a:pPr algn="ctr">
              <a:lnSpc>
                <a:spcPts val="4030"/>
              </a:lnSpc>
            </a:pPr>
          </a:p>
        </p:txBody>
      </p:sp>
      <p:sp>
        <p:nvSpPr>
          <p:cNvPr name="TextBox 18" id="18"/>
          <p:cNvSpPr txBox="true"/>
          <p:nvPr/>
        </p:nvSpPr>
        <p:spPr>
          <a:xfrm rot="0">
            <a:off x="12487559" y="6252792"/>
            <a:ext cx="3574521" cy="1164716"/>
          </a:xfrm>
          <a:prstGeom prst="rect">
            <a:avLst/>
          </a:prstGeom>
        </p:spPr>
        <p:txBody>
          <a:bodyPr anchor="t" rtlCol="false" tIns="0" lIns="0" bIns="0" rIns="0">
            <a:spAutoFit/>
          </a:bodyPr>
          <a:lstStyle/>
          <a:p>
            <a:pPr algn="just">
              <a:lnSpc>
                <a:spcPts val="2351"/>
              </a:lnSpc>
              <a:spcBef>
                <a:spcPct val="0"/>
              </a:spcBef>
            </a:pPr>
            <a:r>
              <a:rPr lang="en-US" sz="1679" spc="-28">
                <a:solidFill>
                  <a:srgbClr val="272665"/>
                </a:solidFill>
                <a:latin typeface="Public Sans"/>
                <a:ea typeface="Public Sans"/>
                <a:cs typeface="Public Sans"/>
                <a:sym typeface="Public Sans"/>
              </a:rPr>
              <a:t>Source : https://www.kaggle.com/datasets/rahimanshu/cardiomegaly-disease-prediction-using-cnn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B9EE2"/>
        </a:solidFill>
      </p:bgPr>
    </p:bg>
    <p:spTree>
      <p:nvGrpSpPr>
        <p:cNvPr id="1" name=""/>
        <p:cNvGrpSpPr/>
        <p:nvPr/>
      </p:nvGrpSpPr>
      <p:grpSpPr>
        <a:xfrm>
          <a:off x="0" y="0"/>
          <a:ext cx="0" cy="0"/>
          <a:chOff x="0" y="0"/>
          <a:chExt cx="0" cy="0"/>
        </a:xfrm>
      </p:grpSpPr>
      <p:sp>
        <p:nvSpPr>
          <p:cNvPr name="Freeform 2" id="2"/>
          <p:cNvSpPr/>
          <p:nvPr/>
        </p:nvSpPr>
        <p:spPr>
          <a:xfrm flipH="false" flipV="false" rot="0">
            <a:off x="9567290" y="3004842"/>
            <a:ext cx="8198991" cy="5462577"/>
          </a:xfrm>
          <a:custGeom>
            <a:avLst/>
            <a:gdLst/>
            <a:ahLst/>
            <a:cxnLst/>
            <a:rect r="r" b="b" t="t" l="l"/>
            <a:pathLst>
              <a:path h="5462577" w="8198991">
                <a:moveTo>
                  <a:pt x="0" y="0"/>
                </a:moveTo>
                <a:lnTo>
                  <a:pt x="8198990" y="0"/>
                </a:lnTo>
                <a:lnTo>
                  <a:pt x="8198990" y="5462577"/>
                </a:lnTo>
                <a:lnTo>
                  <a:pt x="0" y="5462577"/>
                </a:lnTo>
                <a:lnTo>
                  <a:pt x="0" y="0"/>
                </a:lnTo>
                <a:close/>
              </a:path>
            </a:pathLst>
          </a:custGeom>
          <a:blipFill>
            <a:blip r:embed="rId2"/>
            <a:stretch>
              <a:fillRect l="0" t="0" r="0" b="0"/>
            </a:stretch>
          </a:blipFill>
        </p:spPr>
      </p:sp>
      <p:sp>
        <p:nvSpPr>
          <p:cNvPr name="TextBox 3" id="3"/>
          <p:cNvSpPr txBox="true"/>
          <p:nvPr/>
        </p:nvSpPr>
        <p:spPr>
          <a:xfrm rot="0">
            <a:off x="993068" y="837406"/>
            <a:ext cx="8422769" cy="1805940"/>
          </a:xfrm>
          <a:prstGeom prst="rect">
            <a:avLst/>
          </a:prstGeom>
        </p:spPr>
        <p:txBody>
          <a:bodyPr anchor="t" rtlCol="false" tIns="0" lIns="0" bIns="0" rIns="0">
            <a:spAutoFit/>
          </a:bodyPr>
          <a:lstStyle/>
          <a:p>
            <a:pPr algn="l">
              <a:lnSpc>
                <a:spcPts val="6600"/>
              </a:lnSpc>
            </a:pPr>
            <a:r>
              <a:rPr lang="en-US" sz="6000" spc="-492">
                <a:solidFill>
                  <a:srgbClr val="FFFFFF"/>
                </a:solidFill>
                <a:latin typeface="Public Sans"/>
                <a:ea typeface="Public Sans"/>
                <a:cs typeface="Public Sans"/>
                <a:sym typeface="Public Sans"/>
              </a:rPr>
              <a:t>Data Set Information - </a:t>
            </a:r>
            <a:r>
              <a:rPr lang="en-US" sz="6000" spc="-492">
                <a:solidFill>
                  <a:srgbClr val="000000"/>
                </a:solidFill>
                <a:latin typeface="Public Sans"/>
                <a:ea typeface="Public Sans"/>
                <a:cs typeface="Public Sans"/>
                <a:sym typeface="Public Sans"/>
              </a:rPr>
              <a:t>Framingham Heart Study</a:t>
            </a:r>
          </a:p>
          <a:p>
            <a:pPr algn="l">
              <a:lnSpc>
                <a:spcPts val="959"/>
              </a:lnSpc>
            </a:pPr>
          </a:p>
        </p:txBody>
      </p:sp>
      <p:sp>
        <p:nvSpPr>
          <p:cNvPr name="TextBox 4" id="4"/>
          <p:cNvSpPr txBox="true"/>
          <p:nvPr/>
        </p:nvSpPr>
        <p:spPr>
          <a:xfrm rot="0">
            <a:off x="701891" y="3252582"/>
            <a:ext cx="8442109" cy="6397893"/>
          </a:xfrm>
          <a:prstGeom prst="rect">
            <a:avLst/>
          </a:prstGeom>
        </p:spPr>
        <p:txBody>
          <a:bodyPr anchor="t" rtlCol="false" tIns="0" lIns="0" bIns="0" rIns="0">
            <a:spAutoFit/>
          </a:bodyPr>
          <a:lstStyle/>
          <a:p>
            <a:pPr algn="l" marL="520788" indent="-260394" lvl="1">
              <a:lnSpc>
                <a:spcPts val="3377"/>
              </a:lnSpc>
              <a:buFont typeface="Arial"/>
              <a:buChar char="•"/>
            </a:pPr>
            <a:r>
              <a:rPr lang="en-US" sz="2412" spc="-31">
                <a:solidFill>
                  <a:srgbClr val="FFFFFF"/>
                </a:solidFill>
                <a:latin typeface="Public Sans"/>
                <a:ea typeface="Public Sans"/>
                <a:cs typeface="Public Sans"/>
                <a:sym typeface="Public Sans"/>
              </a:rPr>
              <a:t>16 columns, 4240 rows, 15 attributes</a:t>
            </a:r>
          </a:p>
          <a:p>
            <a:pPr algn="l" marL="520788" indent="-260394" lvl="1">
              <a:lnSpc>
                <a:spcPts val="3377"/>
              </a:lnSpc>
              <a:buFont typeface="Arial"/>
              <a:buChar char="•"/>
            </a:pPr>
            <a:r>
              <a:rPr lang="en-US" b="true" sz="2412" spc="-31">
                <a:solidFill>
                  <a:srgbClr val="272665"/>
                </a:solidFill>
                <a:latin typeface="Public Sans Bold"/>
                <a:ea typeface="Public Sans Bold"/>
                <a:cs typeface="Public Sans Bold"/>
                <a:sym typeface="Public Sans Bold"/>
              </a:rPr>
              <a:t>Target</a:t>
            </a:r>
            <a:r>
              <a:rPr lang="en-US" sz="2412" spc="-31">
                <a:solidFill>
                  <a:srgbClr val="FFFFFF"/>
                </a:solidFill>
                <a:latin typeface="Public Sans"/>
                <a:ea typeface="Public Sans"/>
                <a:cs typeface="Public Sans"/>
                <a:sym typeface="Public Sans"/>
              </a:rPr>
              <a:t> : Predicts the 10-year risk of future coronary heart disease (CHD).</a:t>
            </a:r>
          </a:p>
          <a:p>
            <a:pPr algn="l" marL="520788" indent="-260394" lvl="1">
              <a:lnSpc>
                <a:spcPts val="3377"/>
              </a:lnSpc>
              <a:buFont typeface="Arial"/>
              <a:buChar char="•"/>
            </a:pPr>
            <a:r>
              <a:rPr lang="en-US" b="true" sz="2412" spc="-31">
                <a:solidFill>
                  <a:srgbClr val="272665"/>
                </a:solidFill>
                <a:latin typeface="Public Sans Bold"/>
                <a:ea typeface="Public Sans Bold"/>
                <a:cs typeface="Public Sans Bold"/>
                <a:sym typeface="Public Sans Bold"/>
              </a:rPr>
              <a:t>Features </a:t>
            </a:r>
            <a:r>
              <a:rPr lang="en-US" sz="2412" spc="-31">
                <a:solidFill>
                  <a:srgbClr val="FFFFFF"/>
                </a:solidFill>
                <a:latin typeface="Public Sans"/>
                <a:ea typeface="Public Sans"/>
                <a:cs typeface="Public Sans"/>
                <a:sym typeface="Public Sans"/>
              </a:rPr>
              <a:t>: Age, cholesterol levels, blood pressure, smoking status, diabetes, etc.</a:t>
            </a:r>
          </a:p>
          <a:p>
            <a:pPr algn="l" marL="520788" indent="-260394" lvl="1">
              <a:lnSpc>
                <a:spcPts val="3377"/>
              </a:lnSpc>
              <a:buFont typeface="Arial"/>
              <a:buChar char="•"/>
            </a:pPr>
            <a:r>
              <a:rPr lang="en-US" b="true" sz="2412" spc="-31">
                <a:solidFill>
                  <a:srgbClr val="272665"/>
                </a:solidFill>
                <a:latin typeface="Public Sans Bold"/>
                <a:ea typeface="Public Sans Bold"/>
                <a:cs typeface="Public Sans Bold"/>
                <a:sym typeface="Public Sans Bold"/>
              </a:rPr>
              <a:t>Reason for Choosing:</a:t>
            </a:r>
          </a:p>
          <a:p>
            <a:pPr algn="l" marL="1041576" indent="-347192" lvl="2">
              <a:lnSpc>
                <a:spcPts val="3377"/>
              </a:lnSpc>
              <a:buFont typeface="Arial"/>
              <a:buChar char="⚬"/>
            </a:pPr>
            <a:r>
              <a:rPr lang="en-US" sz="2412" spc="-31">
                <a:solidFill>
                  <a:srgbClr val="FFFFFF"/>
                </a:solidFill>
                <a:latin typeface="Public Sans"/>
                <a:ea typeface="Public Sans"/>
                <a:cs typeface="Public Sans"/>
                <a:sym typeface="Public Sans"/>
              </a:rPr>
              <a:t>Comprehensive data covering key heart disease risk factors, enabling a well-rounded predictive model.</a:t>
            </a:r>
          </a:p>
          <a:p>
            <a:pPr algn="l" marL="520788" indent="-260394" lvl="1">
              <a:lnSpc>
                <a:spcPts val="3377"/>
              </a:lnSpc>
              <a:buFont typeface="Arial"/>
              <a:buChar char="•"/>
            </a:pPr>
            <a:r>
              <a:rPr lang="en-US" b="true" sz="2412" spc="-31">
                <a:solidFill>
                  <a:srgbClr val="272665"/>
                </a:solidFill>
                <a:latin typeface="Public Sans Bold"/>
                <a:ea typeface="Public Sans Bold"/>
                <a:cs typeface="Public Sans Bold"/>
                <a:sym typeface="Public Sans Bold"/>
              </a:rPr>
              <a:t>Previous Usage</a:t>
            </a:r>
            <a:r>
              <a:rPr lang="en-US" sz="2412" spc="-31">
                <a:solidFill>
                  <a:srgbClr val="FFFFFF"/>
                </a:solidFill>
                <a:latin typeface="Public Sans"/>
                <a:ea typeface="Public Sans"/>
                <a:cs typeface="Public Sans"/>
                <a:sym typeface="Public Sans"/>
              </a:rPr>
              <a:t>: The dataset is used particularly to predict cardiovascular disease (CVD) and explore ways to handle missing data, given its extensive collection of health-related variables. Algorithms like K-Nearest Neighbors (KNN), MissForest have been implemented[2] for the task.</a:t>
            </a:r>
          </a:p>
          <a:p>
            <a:pPr algn="l">
              <a:lnSpc>
                <a:spcPts val="3377"/>
              </a:lnSpc>
            </a:pPr>
            <a:r>
              <a:rPr lang="en-US" sz="2412" spc="-31" b="true">
                <a:solidFill>
                  <a:srgbClr val="272665"/>
                </a:solidFill>
                <a:latin typeface="Public Sans Bold"/>
                <a:ea typeface="Public Sans Bold"/>
                <a:cs typeface="Public Sans Bold"/>
                <a:sym typeface="Public Sans Bold"/>
              </a:rPr>
              <a: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6E4EF"/>
        </a:solidFill>
      </p:bgPr>
    </p:bg>
    <p:spTree>
      <p:nvGrpSpPr>
        <p:cNvPr id="1" name=""/>
        <p:cNvGrpSpPr/>
        <p:nvPr/>
      </p:nvGrpSpPr>
      <p:grpSpPr>
        <a:xfrm>
          <a:off x="0" y="0"/>
          <a:ext cx="0" cy="0"/>
          <a:chOff x="0" y="0"/>
          <a:chExt cx="0" cy="0"/>
        </a:xfrm>
      </p:grpSpPr>
      <p:sp>
        <p:nvSpPr>
          <p:cNvPr name="Freeform 2" id="2"/>
          <p:cNvSpPr/>
          <p:nvPr/>
        </p:nvSpPr>
        <p:spPr>
          <a:xfrm flipH="false" flipV="false" rot="0">
            <a:off x="616538" y="1215470"/>
            <a:ext cx="8527462" cy="4935269"/>
          </a:xfrm>
          <a:custGeom>
            <a:avLst/>
            <a:gdLst/>
            <a:ahLst/>
            <a:cxnLst/>
            <a:rect r="r" b="b" t="t" l="l"/>
            <a:pathLst>
              <a:path h="4935269" w="8527462">
                <a:moveTo>
                  <a:pt x="0" y="0"/>
                </a:moveTo>
                <a:lnTo>
                  <a:pt x="8527462" y="0"/>
                </a:lnTo>
                <a:lnTo>
                  <a:pt x="8527462" y="4935269"/>
                </a:lnTo>
                <a:lnTo>
                  <a:pt x="0" y="4935269"/>
                </a:lnTo>
                <a:lnTo>
                  <a:pt x="0" y="0"/>
                </a:lnTo>
                <a:close/>
              </a:path>
            </a:pathLst>
          </a:custGeom>
          <a:blipFill>
            <a:blip r:embed="rId2"/>
            <a:stretch>
              <a:fillRect l="0" t="0" r="0" b="0"/>
            </a:stretch>
          </a:blipFill>
        </p:spPr>
      </p:sp>
      <p:sp>
        <p:nvSpPr>
          <p:cNvPr name="Freeform 3" id="3"/>
          <p:cNvSpPr/>
          <p:nvPr/>
        </p:nvSpPr>
        <p:spPr>
          <a:xfrm flipH="false" flipV="false" rot="0">
            <a:off x="10401114" y="1122085"/>
            <a:ext cx="4719182" cy="5122039"/>
          </a:xfrm>
          <a:custGeom>
            <a:avLst/>
            <a:gdLst/>
            <a:ahLst/>
            <a:cxnLst/>
            <a:rect r="r" b="b" t="t" l="l"/>
            <a:pathLst>
              <a:path h="5122039" w="4719182">
                <a:moveTo>
                  <a:pt x="0" y="0"/>
                </a:moveTo>
                <a:lnTo>
                  <a:pt x="4719181" y="0"/>
                </a:lnTo>
                <a:lnTo>
                  <a:pt x="4719181" y="5122038"/>
                </a:lnTo>
                <a:lnTo>
                  <a:pt x="0" y="5122038"/>
                </a:lnTo>
                <a:lnTo>
                  <a:pt x="0" y="0"/>
                </a:lnTo>
                <a:close/>
              </a:path>
            </a:pathLst>
          </a:custGeom>
          <a:blipFill>
            <a:blip r:embed="rId3"/>
            <a:stretch>
              <a:fillRect l="0" t="0" r="0" b="0"/>
            </a:stretch>
          </a:blipFill>
        </p:spPr>
      </p:sp>
      <p:sp>
        <p:nvSpPr>
          <p:cNvPr name="TextBox 4" id="4"/>
          <p:cNvSpPr txBox="true"/>
          <p:nvPr/>
        </p:nvSpPr>
        <p:spPr>
          <a:xfrm rot="0">
            <a:off x="224913" y="224510"/>
            <a:ext cx="17478602" cy="1612681"/>
          </a:xfrm>
          <a:prstGeom prst="rect">
            <a:avLst/>
          </a:prstGeom>
        </p:spPr>
        <p:txBody>
          <a:bodyPr anchor="t" rtlCol="false" tIns="0" lIns="0" bIns="0" rIns="0">
            <a:spAutoFit/>
          </a:bodyPr>
          <a:lstStyle/>
          <a:p>
            <a:pPr algn="l">
              <a:lnSpc>
                <a:spcPts val="5498"/>
              </a:lnSpc>
            </a:pPr>
            <a:r>
              <a:rPr lang="en-US" sz="5727" spc="-280">
                <a:solidFill>
                  <a:srgbClr val="272665"/>
                </a:solidFill>
                <a:latin typeface="Public Sans"/>
                <a:ea typeface="Public Sans"/>
                <a:cs typeface="Public Sans"/>
                <a:sym typeface="Public Sans"/>
              </a:rPr>
              <a:t>Data Exploration  &amp; Handling imbalancing</a:t>
            </a:r>
          </a:p>
          <a:p>
            <a:pPr algn="ctr">
              <a:lnSpc>
                <a:spcPts val="6687"/>
              </a:lnSpc>
            </a:pPr>
          </a:p>
        </p:txBody>
      </p:sp>
      <p:sp>
        <p:nvSpPr>
          <p:cNvPr name="TextBox 5" id="5"/>
          <p:cNvSpPr txBox="true"/>
          <p:nvPr/>
        </p:nvSpPr>
        <p:spPr>
          <a:xfrm rot="0">
            <a:off x="616538" y="6490634"/>
            <a:ext cx="17086977" cy="2887980"/>
          </a:xfrm>
          <a:prstGeom prst="rect">
            <a:avLst/>
          </a:prstGeom>
        </p:spPr>
        <p:txBody>
          <a:bodyPr anchor="t" rtlCol="false" tIns="0" lIns="0" bIns="0" rIns="0">
            <a:spAutoFit/>
          </a:bodyPr>
          <a:lstStyle/>
          <a:p>
            <a:pPr algn="l" marL="712470" indent="-356235" lvl="1">
              <a:lnSpc>
                <a:spcPts val="4620"/>
              </a:lnSpc>
              <a:buFont typeface="Arial"/>
              <a:buChar char="•"/>
            </a:pPr>
            <a:r>
              <a:rPr lang="en-US" sz="3300">
                <a:solidFill>
                  <a:srgbClr val="000000"/>
                </a:solidFill>
                <a:latin typeface="Canva Sans"/>
                <a:ea typeface="Canva Sans"/>
                <a:cs typeface="Canva Sans"/>
                <a:sym typeface="Canva Sans"/>
              </a:rPr>
              <a:t>The missing values are seen mainly in the “Glucose column” followed by “education”</a:t>
            </a:r>
          </a:p>
          <a:p>
            <a:pPr algn="l" marL="712470" indent="-356235" lvl="1">
              <a:lnSpc>
                <a:spcPts val="4620"/>
              </a:lnSpc>
              <a:buFont typeface="Arial"/>
              <a:buChar char="•"/>
            </a:pPr>
            <a:r>
              <a:rPr lang="en-US" sz="3300">
                <a:solidFill>
                  <a:srgbClr val="000000"/>
                </a:solidFill>
                <a:latin typeface="Canva Sans"/>
                <a:ea typeface="Canva Sans"/>
                <a:cs typeface="Canva Sans"/>
                <a:sym typeface="Canva Sans"/>
              </a:rPr>
              <a:t>Glucose makes up 9% of the total dataset, 12% of the data set consists of null values</a:t>
            </a:r>
          </a:p>
          <a:p>
            <a:pPr algn="l" marL="712470" indent="-356235" lvl="1">
              <a:lnSpc>
                <a:spcPts val="4620"/>
              </a:lnSpc>
              <a:buFont typeface="Arial"/>
              <a:buChar char="•"/>
            </a:pPr>
            <a:r>
              <a:rPr lang="en-US" sz="3300">
                <a:solidFill>
                  <a:srgbClr val="000000"/>
                </a:solidFill>
                <a:latin typeface="Canva Sans"/>
                <a:ea typeface="Canva Sans"/>
                <a:cs typeface="Canva Sans"/>
                <a:sym typeface="Canva Sans"/>
              </a:rPr>
              <a:t>We use Upsampling and Smote to fill the null values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6E4EF"/>
        </a:solidFill>
      </p:bgPr>
    </p:bg>
    <p:spTree>
      <p:nvGrpSpPr>
        <p:cNvPr id="1" name=""/>
        <p:cNvGrpSpPr/>
        <p:nvPr/>
      </p:nvGrpSpPr>
      <p:grpSpPr>
        <a:xfrm>
          <a:off x="0" y="0"/>
          <a:ext cx="0" cy="0"/>
          <a:chOff x="0" y="0"/>
          <a:chExt cx="0" cy="0"/>
        </a:xfrm>
      </p:grpSpPr>
      <p:sp>
        <p:nvSpPr>
          <p:cNvPr name="Freeform 2" id="2"/>
          <p:cNvSpPr/>
          <p:nvPr/>
        </p:nvSpPr>
        <p:spPr>
          <a:xfrm flipH="false" flipV="false" rot="0">
            <a:off x="913332" y="1553106"/>
            <a:ext cx="5399278" cy="4359917"/>
          </a:xfrm>
          <a:custGeom>
            <a:avLst/>
            <a:gdLst/>
            <a:ahLst/>
            <a:cxnLst/>
            <a:rect r="r" b="b" t="t" l="l"/>
            <a:pathLst>
              <a:path h="4359917" w="5399278">
                <a:moveTo>
                  <a:pt x="0" y="0"/>
                </a:moveTo>
                <a:lnTo>
                  <a:pt x="5399278" y="0"/>
                </a:lnTo>
                <a:lnTo>
                  <a:pt x="5399278" y="4359917"/>
                </a:lnTo>
                <a:lnTo>
                  <a:pt x="0" y="4359917"/>
                </a:lnTo>
                <a:lnTo>
                  <a:pt x="0" y="0"/>
                </a:lnTo>
                <a:close/>
              </a:path>
            </a:pathLst>
          </a:custGeom>
          <a:blipFill>
            <a:blip r:embed="rId2"/>
            <a:stretch>
              <a:fillRect l="0" t="0" r="0" b="0"/>
            </a:stretch>
          </a:blipFill>
        </p:spPr>
      </p:sp>
      <p:sp>
        <p:nvSpPr>
          <p:cNvPr name="Freeform 3" id="3"/>
          <p:cNvSpPr/>
          <p:nvPr/>
        </p:nvSpPr>
        <p:spPr>
          <a:xfrm flipH="false" flipV="false" rot="0">
            <a:off x="6512543" y="1553106"/>
            <a:ext cx="5294966" cy="4407541"/>
          </a:xfrm>
          <a:custGeom>
            <a:avLst/>
            <a:gdLst/>
            <a:ahLst/>
            <a:cxnLst/>
            <a:rect r="r" b="b" t="t" l="l"/>
            <a:pathLst>
              <a:path h="4407541" w="5294966">
                <a:moveTo>
                  <a:pt x="0" y="0"/>
                </a:moveTo>
                <a:lnTo>
                  <a:pt x="5294966" y="0"/>
                </a:lnTo>
                <a:lnTo>
                  <a:pt x="5294966" y="4407541"/>
                </a:lnTo>
                <a:lnTo>
                  <a:pt x="0" y="4407541"/>
                </a:lnTo>
                <a:lnTo>
                  <a:pt x="0" y="0"/>
                </a:lnTo>
                <a:close/>
              </a:path>
            </a:pathLst>
          </a:custGeom>
          <a:blipFill>
            <a:blip r:embed="rId3"/>
            <a:stretch>
              <a:fillRect l="-3444" t="0" r="-3444" b="0"/>
            </a:stretch>
          </a:blipFill>
        </p:spPr>
      </p:sp>
      <p:sp>
        <p:nvSpPr>
          <p:cNvPr name="Freeform 4" id="4"/>
          <p:cNvSpPr/>
          <p:nvPr/>
        </p:nvSpPr>
        <p:spPr>
          <a:xfrm flipH="false" flipV="false" rot="0">
            <a:off x="12007534" y="1553106"/>
            <a:ext cx="5535373" cy="4407541"/>
          </a:xfrm>
          <a:custGeom>
            <a:avLst/>
            <a:gdLst/>
            <a:ahLst/>
            <a:cxnLst/>
            <a:rect r="r" b="b" t="t" l="l"/>
            <a:pathLst>
              <a:path h="4407541" w="5535373">
                <a:moveTo>
                  <a:pt x="0" y="0"/>
                </a:moveTo>
                <a:lnTo>
                  <a:pt x="5535374" y="0"/>
                </a:lnTo>
                <a:lnTo>
                  <a:pt x="5535374" y="4407541"/>
                </a:lnTo>
                <a:lnTo>
                  <a:pt x="0" y="4407541"/>
                </a:lnTo>
                <a:lnTo>
                  <a:pt x="0" y="0"/>
                </a:lnTo>
                <a:close/>
              </a:path>
            </a:pathLst>
          </a:custGeom>
          <a:blipFill>
            <a:blip r:embed="rId4"/>
            <a:stretch>
              <a:fillRect l="0" t="0" r="0" b="0"/>
            </a:stretch>
          </a:blipFill>
        </p:spPr>
      </p:sp>
      <p:sp>
        <p:nvSpPr>
          <p:cNvPr name="TextBox 5" id="5"/>
          <p:cNvSpPr txBox="true"/>
          <p:nvPr/>
        </p:nvSpPr>
        <p:spPr>
          <a:xfrm rot="0">
            <a:off x="224913" y="224510"/>
            <a:ext cx="17478602" cy="746075"/>
          </a:xfrm>
          <a:prstGeom prst="rect">
            <a:avLst/>
          </a:prstGeom>
        </p:spPr>
        <p:txBody>
          <a:bodyPr anchor="t" rtlCol="false" tIns="0" lIns="0" bIns="0" rIns="0">
            <a:spAutoFit/>
          </a:bodyPr>
          <a:lstStyle/>
          <a:p>
            <a:pPr algn="l">
              <a:lnSpc>
                <a:spcPts val="5498"/>
              </a:lnSpc>
            </a:pPr>
            <a:r>
              <a:rPr lang="en-US" sz="5727" spc="-280">
                <a:solidFill>
                  <a:srgbClr val="272665"/>
                </a:solidFill>
                <a:latin typeface="Public Sans"/>
                <a:ea typeface="Public Sans"/>
                <a:cs typeface="Public Sans"/>
                <a:sym typeface="Public Sans"/>
              </a:rPr>
              <a:t>Data Exploration  &amp; Handling imbalancing</a:t>
            </a:r>
          </a:p>
        </p:txBody>
      </p:sp>
      <p:sp>
        <p:nvSpPr>
          <p:cNvPr name="TextBox 6" id="6"/>
          <p:cNvSpPr txBox="true"/>
          <p:nvPr/>
        </p:nvSpPr>
        <p:spPr>
          <a:xfrm rot="0">
            <a:off x="616538" y="6490634"/>
            <a:ext cx="17086977" cy="2887980"/>
          </a:xfrm>
          <a:prstGeom prst="rect">
            <a:avLst/>
          </a:prstGeom>
        </p:spPr>
        <p:txBody>
          <a:bodyPr anchor="t" rtlCol="false" tIns="0" lIns="0" bIns="0" rIns="0">
            <a:spAutoFit/>
          </a:bodyPr>
          <a:lstStyle/>
          <a:p>
            <a:pPr algn="l" marL="712470" indent="-356235" lvl="1">
              <a:lnSpc>
                <a:spcPts val="4620"/>
              </a:lnSpc>
              <a:buFont typeface="Arial"/>
              <a:buChar char="•"/>
            </a:pPr>
            <a:r>
              <a:rPr lang="en-US" sz="3300">
                <a:solidFill>
                  <a:srgbClr val="000000"/>
                </a:solidFill>
                <a:latin typeface="Canva Sans"/>
                <a:ea typeface="Canva Sans"/>
                <a:cs typeface="Canva Sans"/>
                <a:sym typeface="Canva Sans"/>
              </a:rPr>
              <a:t>Data was first tested without any corrections and then with upsampling and SMOTE separately.</a:t>
            </a:r>
          </a:p>
          <a:p>
            <a:pPr algn="l" marL="712470" indent="-356235" lvl="1">
              <a:lnSpc>
                <a:spcPts val="4620"/>
              </a:lnSpc>
              <a:buFont typeface="Arial"/>
              <a:buChar char="•"/>
            </a:pPr>
            <a:r>
              <a:rPr lang="en-US" sz="3300">
                <a:solidFill>
                  <a:srgbClr val="000000"/>
                </a:solidFill>
                <a:latin typeface="Canva Sans"/>
                <a:ea typeface="Canva Sans"/>
                <a:cs typeface="Canva Sans"/>
                <a:sym typeface="Canva Sans"/>
              </a:rPr>
              <a:t>Overall accuracy increased after handling the imbalance, the data set intially shows a 85-15 split for the target column (85% no disease and 15% disease)</a:t>
            </a:r>
          </a:p>
          <a:p>
            <a:pPr algn="l" marL="712470" indent="-356235" lvl="1">
              <a:lnSpc>
                <a:spcPts val="4620"/>
              </a:lnSpc>
              <a:buFont typeface="Arial"/>
              <a:buChar char="•"/>
            </a:pPr>
          </a:p>
        </p:txBody>
      </p:sp>
      <p:sp>
        <p:nvSpPr>
          <p:cNvPr name="TextBox 7" id="7"/>
          <p:cNvSpPr txBox="true"/>
          <p:nvPr/>
        </p:nvSpPr>
        <p:spPr>
          <a:xfrm rot="0">
            <a:off x="1326649" y="975176"/>
            <a:ext cx="4149626" cy="473644"/>
          </a:xfrm>
          <a:prstGeom prst="rect">
            <a:avLst/>
          </a:prstGeom>
        </p:spPr>
        <p:txBody>
          <a:bodyPr anchor="t" rtlCol="false" tIns="0" lIns="0" bIns="0" rIns="0">
            <a:spAutoFit/>
          </a:bodyPr>
          <a:lstStyle/>
          <a:p>
            <a:pPr algn="ctr">
              <a:lnSpc>
                <a:spcPts val="3818"/>
              </a:lnSpc>
              <a:spcBef>
                <a:spcPct val="0"/>
              </a:spcBef>
            </a:pPr>
            <a:r>
              <a:rPr lang="en-US" sz="2727" spc="-133">
                <a:solidFill>
                  <a:srgbClr val="000000"/>
                </a:solidFill>
                <a:latin typeface="Public Sans"/>
                <a:ea typeface="Public Sans"/>
                <a:cs typeface="Public Sans"/>
                <a:sym typeface="Public Sans"/>
              </a:rPr>
              <a:t>No balancing accuracy:</a:t>
            </a:r>
            <a:r>
              <a:rPr lang="en-US" sz="2727" spc="-133">
                <a:solidFill>
                  <a:srgbClr val="000000"/>
                </a:solidFill>
                <a:latin typeface="Public Sans"/>
                <a:ea typeface="Public Sans"/>
                <a:cs typeface="Public Sans"/>
                <a:sym typeface="Public Sans"/>
              </a:rPr>
              <a:t> 83%</a:t>
            </a:r>
          </a:p>
        </p:txBody>
      </p:sp>
      <p:sp>
        <p:nvSpPr>
          <p:cNvPr name="TextBox 8" id="8"/>
          <p:cNvSpPr txBox="true"/>
          <p:nvPr/>
        </p:nvSpPr>
        <p:spPr>
          <a:xfrm rot="0">
            <a:off x="6407162" y="962025"/>
            <a:ext cx="5473675" cy="473644"/>
          </a:xfrm>
          <a:prstGeom prst="rect">
            <a:avLst/>
          </a:prstGeom>
        </p:spPr>
        <p:txBody>
          <a:bodyPr anchor="t" rtlCol="false" tIns="0" lIns="0" bIns="0" rIns="0">
            <a:spAutoFit/>
          </a:bodyPr>
          <a:lstStyle/>
          <a:p>
            <a:pPr algn="ctr">
              <a:lnSpc>
                <a:spcPts val="3818"/>
              </a:lnSpc>
              <a:spcBef>
                <a:spcPct val="0"/>
              </a:spcBef>
            </a:pPr>
            <a:r>
              <a:rPr lang="en-US" sz="2727" spc="-133">
                <a:solidFill>
                  <a:srgbClr val="000000"/>
                </a:solidFill>
                <a:latin typeface="Public Sans"/>
                <a:ea typeface="Public Sans"/>
                <a:cs typeface="Public Sans"/>
                <a:sym typeface="Public Sans"/>
              </a:rPr>
              <a:t>Upsampling balancing accuracy:</a:t>
            </a:r>
            <a:r>
              <a:rPr lang="en-US" sz="2727" spc="-133">
                <a:solidFill>
                  <a:srgbClr val="000000"/>
                </a:solidFill>
                <a:latin typeface="Public Sans"/>
                <a:ea typeface="Public Sans"/>
                <a:cs typeface="Public Sans"/>
                <a:sym typeface="Public Sans"/>
              </a:rPr>
              <a:t> 92%</a:t>
            </a:r>
          </a:p>
        </p:txBody>
      </p:sp>
      <p:sp>
        <p:nvSpPr>
          <p:cNvPr name="TextBox 9" id="9"/>
          <p:cNvSpPr txBox="true"/>
          <p:nvPr/>
        </p:nvSpPr>
        <p:spPr>
          <a:xfrm rot="0">
            <a:off x="12347351" y="962025"/>
            <a:ext cx="4855741" cy="473644"/>
          </a:xfrm>
          <a:prstGeom prst="rect">
            <a:avLst/>
          </a:prstGeom>
        </p:spPr>
        <p:txBody>
          <a:bodyPr anchor="t" rtlCol="false" tIns="0" lIns="0" bIns="0" rIns="0">
            <a:spAutoFit/>
          </a:bodyPr>
          <a:lstStyle/>
          <a:p>
            <a:pPr algn="ctr">
              <a:lnSpc>
                <a:spcPts val="3818"/>
              </a:lnSpc>
              <a:spcBef>
                <a:spcPct val="0"/>
              </a:spcBef>
            </a:pPr>
            <a:r>
              <a:rPr lang="en-US" sz="2727" spc="-133">
                <a:solidFill>
                  <a:srgbClr val="000000"/>
                </a:solidFill>
                <a:latin typeface="Public Sans"/>
                <a:ea typeface="Public Sans"/>
                <a:cs typeface="Public Sans"/>
                <a:sym typeface="Public Sans"/>
              </a:rPr>
              <a:t>SMOTE balancing accuracy:</a:t>
            </a:r>
            <a:r>
              <a:rPr lang="en-US" sz="2727" spc="-133">
                <a:solidFill>
                  <a:srgbClr val="000000"/>
                </a:solidFill>
                <a:latin typeface="Public Sans"/>
                <a:ea typeface="Public Sans"/>
                <a:cs typeface="Public Sans"/>
                <a:sym typeface="Public Sans"/>
              </a:rPr>
              <a:t> 89%</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6E4E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355577"/>
            <a:ext cx="10172692" cy="2116571"/>
          </a:xfrm>
          <a:custGeom>
            <a:avLst/>
            <a:gdLst/>
            <a:ahLst/>
            <a:cxnLst/>
            <a:rect r="r" b="b" t="t" l="l"/>
            <a:pathLst>
              <a:path h="2116571" w="10172692">
                <a:moveTo>
                  <a:pt x="0" y="0"/>
                </a:moveTo>
                <a:lnTo>
                  <a:pt x="10172692" y="0"/>
                </a:lnTo>
                <a:lnTo>
                  <a:pt x="10172692" y="2116571"/>
                </a:lnTo>
                <a:lnTo>
                  <a:pt x="0" y="2116571"/>
                </a:lnTo>
                <a:lnTo>
                  <a:pt x="0" y="0"/>
                </a:lnTo>
                <a:close/>
              </a:path>
            </a:pathLst>
          </a:custGeom>
          <a:blipFill>
            <a:blip r:embed="rId2"/>
            <a:stretch>
              <a:fillRect l="0" t="-765" r="0" b="-765"/>
            </a:stretch>
          </a:blipFill>
        </p:spPr>
      </p:sp>
      <p:sp>
        <p:nvSpPr>
          <p:cNvPr name="Freeform 3" id="3"/>
          <p:cNvSpPr/>
          <p:nvPr/>
        </p:nvSpPr>
        <p:spPr>
          <a:xfrm flipH="false" flipV="false" rot="0">
            <a:off x="1028700" y="3795998"/>
            <a:ext cx="10172692" cy="5340900"/>
          </a:xfrm>
          <a:custGeom>
            <a:avLst/>
            <a:gdLst/>
            <a:ahLst/>
            <a:cxnLst/>
            <a:rect r="r" b="b" t="t" l="l"/>
            <a:pathLst>
              <a:path h="5340900" w="10172692">
                <a:moveTo>
                  <a:pt x="0" y="0"/>
                </a:moveTo>
                <a:lnTo>
                  <a:pt x="10172692" y="0"/>
                </a:lnTo>
                <a:lnTo>
                  <a:pt x="10172692" y="5340900"/>
                </a:lnTo>
                <a:lnTo>
                  <a:pt x="0" y="5340900"/>
                </a:lnTo>
                <a:lnTo>
                  <a:pt x="0" y="0"/>
                </a:lnTo>
                <a:close/>
              </a:path>
            </a:pathLst>
          </a:custGeom>
          <a:blipFill>
            <a:blip r:embed="rId3"/>
            <a:stretch>
              <a:fillRect l="0" t="-1981" r="0" b="-870"/>
            </a:stretch>
          </a:blipFill>
        </p:spPr>
      </p:sp>
      <p:sp>
        <p:nvSpPr>
          <p:cNvPr name="TextBox 4" id="4"/>
          <p:cNvSpPr txBox="true"/>
          <p:nvPr/>
        </p:nvSpPr>
        <p:spPr>
          <a:xfrm rot="0">
            <a:off x="1028700" y="282625"/>
            <a:ext cx="16230600" cy="746075"/>
          </a:xfrm>
          <a:prstGeom prst="rect">
            <a:avLst/>
          </a:prstGeom>
        </p:spPr>
        <p:txBody>
          <a:bodyPr anchor="t" rtlCol="false" tIns="0" lIns="0" bIns="0" rIns="0">
            <a:spAutoFit/>
          </a:bodyPr>
          <a:lstStyle/>
          <a:p>
            <a:pPr algn="l">
              <a:lnSpc>
                <a:spcPts val="5498"/>
              </a:lnSpc>
            </a:pPr>
            <a:r>
              <a:rPr lang="en-US" sz="5727" spc="-280">
                <a:solidFill>
                  <a:srgbClr val="272665"/>
                </a:solidFill>
                <a:latin typeface="Public Sans"/>
                <a:ea typeface="Public Sans"/>
                <a:cs typeface="Public Sans"/>
                <a:sym typeface="Public Sans"/>
              </a:rPr>
              <a:t>Feature Selection and Correlation</a:t>
            </a:r>
          </a:p>
        </p:txBody>
      </p:sp>
      <p:sp>
        <p:nvSpPr>
          <p:cNvPr name="TextBox 5" id="5"/>
          <p:cNvSpPr txBox="true"/>
          <p:nvPr/>
        </p:nvSpPr>
        <p:spPr>
          <a:xfrm rot="0">
            <a:off x="11201392" y="1298427"/>
            <a:ext cx="6660709" cy="8690893"/>
          </a:xfrm>
          <a:prstGeom prst="rect">
            <a:avLst/>
          </a:prstGeom>
        </p:spPr>
        <p:txBody>
          <a:bodyPr anchor="t" rtlCol="false" tIns="0" lIns="0" bIns="0" rIns="0">
            <a:spAutoFit/>
          </a:bodyPr>
          <a:lstStyle/>
          <a:p>
            <a:pPr algn="l" marL="560446" indent="-280223" lvl="1">
              <a:lnSpc>
                <a:spcPts val="3634"/>
              </a:lnSpc>
              <a:buFont typeface="Arial"/>
              <a:buChar char="•"/>
            </a:pPr>
            <a:r>
              <a:rPr lang="en-US" sz="2595">
                <a:solidFill>
                  <a:srgbClr val="000000"/>
                </a:solidFill>
                <a:latin typeface="Canva Sans"/>
                <a:ea typeface="Canva Sans"/>
                <a:cs typeface="Canva Sans"/>
                <a:sym typeface="Canva Sans"/>
              </a:rPr>
              <a:t>We performed feature selection using multiple methods (Chi-squared, ANOVA, Mutual Info, Logistic Regression, Random Forest, XGBoost, LightGBM, and RFE) on the dataset.</a:t>
            </a:r>
          </a:p>
          <a:p>
            <a:pPr algn="l">
              <a:lnSpc>
                <a:spcPts val="3634"/>
              </a:lnSpc>
            </a:pPr>
          </a:p>
          <a:p>
            <a:pPr algn="l" marL="560446" indent="-280223" lvl="1">
              <a:lnSpc>
                <a:spcPts val="3634"/>
              </a:lnSpc>
              <a:buFont typeface="Arial"/>
              <a:buChar char="•"/>
            </a:pPr>
            <a:r>
              <a:rPr lang="en-US" sz="2595">
                <a:solidFill>
                  <a:srgbClr val="000000"/>
                </a:solidFill>
                <a:latin typeface="Canva Sans"/>
                <a:ea typeface="Canva Sans"/>
                <a:cs typeface="Canva Sans"/>
                <a:sym typeface="Canva Sans"/>
              </a:rPr>
              <a:t>C</a:t>
            </a:r>
            <a:r>
              <a:rPr lang="en-US" sz="2595">
                <a:solidFill>
                  <a:srgbClr val="000000"/>
                </a:solidFill>
                <a:latin typeface="Canva Sans"/>
                <a:ea typeface="Canva Sans"/>
                <a:cs typeface="Canva Sans"/>
                <a:sym typeface="Canva Sans"/>
              </a:rPr>
              <a:t>reating a DataFrame summarizing which features were selected by each method. It also computes the total times each feature is selected and sorts the results for ranking.</a:t>
            </a:r>
          </a:p>
          <a:p>
            <a:pPr algn="l">
              <a:lnSpc>
                <a:spcPts val="3634"/>
              </a:lnSpc>
            </a:pPr>
          </a:p>
          <a:p>
            <a:pPr algn="l" marL="560446" indent="-280223" lvl="1">
              <a:lnSpc>
                <a:spcPts val="3634"/>
              </a:lnSpc>
              <a:buFont typeface="Arial"/>
              <a:buChar char="•"/>
            </a:pPr>
            <a:r>
              <a:rPr lang="en-US" sz="2595">
                <a:solidFill>
                  <a:srgbClr val="000000"/>
                </a:solidFill>
                <a:latin typeface="Canva Sans"/>
                <a:ea typeface="Canva Sans"/>
                <a:cs typeface="Canva Sans"/>
                <a:sym typeface="Canva Sans"/>
              </a:rPr>
              <a:t>Age, sysBP,glucose, cigsPerDay, totChol were selected as the top 5 columns, overall we select 10 out of the 15 total features.</a:t>
            </a:r>
          </a:p>
          <a:p>
            <a:pPr algn="l">
              <a:lnSpc>
                <a:spcPts val="3634"/>
              </a:lnSpc>
            </a:pPr>
          </a:p>
          <a:p>
            <a:pPr algn="l">
              <a:lnSpc>
                <a:spcPts val="3634"/>
              </a:lnSpc>
            </a:pPr>
          </a:p>
          <a:p>
            <a:pPr algn="l">
              <a:lnSpc>
                <a:spcPts val="363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6E4EF"/>
        </a:solidFill>
      </p:bgPr>
    </p:bg>
    <p:spTree>
      <p:nvGrpSpPr>
        <p:cNvPr id="1" name=""/>
        <p:cNvGrpSpPr/>
        <p:nvPr/>
      </p:nvGrpSpPr>
      <p:grpSpPr>
        <a:xfrm>
          <a:off x="0" y="0"/>
          <a:ext cx="0" cy="0"/>
          <a:chOff x="0" y="0"/>
          <a:chExt cx="0" cy="0"/>
        </a:xfrm>
      </p:grpSpPr>
      <p:sp>
        <p:nvSpPr>
          <p:cNvPr name="Freeform 2" id="2"/>
          <p:cNvSpPr/>
          <p:nvPr/>
        </p:nvSpPr>
        <p:spPr>
          <a:xfrm flipH="false" flipV="false" rot="0">
            <a:off x="8052397" y="1355577"/>
            <a:ext cx="9466518" cy="5372249"/>
          </a:xfrm>
          <a:custGeom>
            <a:avLst/>
            <a:gdLst/>
            <a:ahLst/>
            <a:cxnLst/>
            <a:rect r="r" b="b" t="t" l="l"/>
            <a:pathLst>
              <a:path h="5372249" w="9466518">
                <a:moveTo>
                  <a:pt x="0" y="0"/>
                </a:moveTo>
                <a:lnTo>
                  <a:pt x="9466518" y="0"/>
                </a:lnTo>
                <a:lnTo>
                  <a:pt x="9466518" y="5372249"/>
                </a:lnTo>
                <a:lnTo>
                  <a:pt x="0" y="5372249"/>
                </a:lnTo>
                <a:lnTo>
                  <a:pt x="0" y="0"/>
                </a:lnTo>
                <a:close/>
              </a:path>
            </a:pathLst>
          </a:custGeom>
          <a:blipFill>
            <a:blip r:embed="rId2"/>
            <a:stretch>
              <a:fillRect l="0" t="0" r="0" b="0"/>
            </a:stretch>
          </a:blipFill>
        </p:spPr>
      </p:sp>
      <p:sp>
        <p:nvSpPr>
          <p:cNvPr name="TextBox 3" id="3"/>
          <p:cNvSpPr txBox="true"/>
          <p:nvPr/>
        </p:nvSpPr>
        <p:spPr>
          <a:xfrm rot="0">
            <a:off x="1028700" y="282625"/>
            <a:ext cx="16230600" cy="746075"/>
          </a:xfrm>
          <a:prstGeom prst="rect">
            <a:avLst/>
          </a:prstGeom>
        </p:spPr>
        <p:txBody>
          <a:bodyPr anchor="t" rtlCol="false" tIns="0" lIns="0" bIns="0" rIns="0">
            <a:spAutoFit/>
          </a:bodyPr>
          <a:lstStyle/>
          <a:p>
            <a:pPr algn="l">
              <a:lnSpc>
                <a:spcPts val="5498"/>
              </a:lnSpc>
            </a:pPr>
            <a:r>
              <a:rPr lang="en-US" sz="5727" spc="-280">
                <a:solidFill>
                  <a:srgbClr val="272665"/>
                </a:solidFill>
                <a:latin typeface="Public Sans"/>
                <a:ea typeface="Public Sans"/>
                <a:cs typeface="Public Sans"/>
                <a:sym typeface="Public Sans"/>
              </a:rPr>
              <a:t>Model Training and Selecition</a:t>
            </a:r>
          </a:p>
        </p:txBody>
      </p:sp>
      <p:sp>
        <p:nvSpPr>
          <p:cNvPr name="TextBox 4" id="4"/>
          <p:cNvSpPr txBox="true"/>
          <p:nvPr/>
        </p:nvSpPr>
        <p:spPr>
          <a:xfrm rot="0">
            <a:off x="1028700" y="7223269"/>
            <a:ext cx="16490215" cy="2381706"/>
          </a:xfrm>
          <a:prstGeom prst="rect">
            <a:avLst/>
          </a:prstGeom>
        </p:spPr>
        <p:txBody>
          <a:bodyPr anchor="t" rtlCol="false" tIns="0" lIns="0" bIns="0" rIns="0">
            <a:spAutoFit/>
          </a:bodyPr>
          <a:lstStyle/>
          <a:p>
            <a:pPr algn="l" marL="416705" indent="-208353" lvl="1">
              <a:lnSpc>
                <a:spcPts val="2702"/>
              </a:lnSpc>
              <a:buFont typeface="Arial"/>
              <a:buChar char="•"/>
            </a:pPr>
            <a:r>
              <a:rPr lang="en-US" sz="1930">
                <a:solidFill>
                  <a:srgbClr val="000000"/>
                </a:solidFill>
                <a:latin typeface="Canva Sans"/>
                <a:ea typeface="Canva Sans"/>
                <a:cs typeface="Canva Sans"/>
                <a:sym typeface="Canva Sans"/>
              </a:rPr>
              <a:t>we train and evaluate multiple classification models on a dataset, comparing their performance metrics (Accuracy, Precision, Recall, F1 Score). The results are stored in a data frame and sorted by F1 Score for ranking.</a:t>
            </a:r>
          </a:p>
          <a:p>
            <a:pPr algn="l">
              <a:lnSpc>
                <a:spcPts val="2702"/>
              </a:lnSpc>
            </a:pPr>
          </a:p>
          <a:p>
            <a:pPr algn="l" marL="416705" indent="-208353" lvl="1">
              <a:lnSpc>
                <a:spcPts val="2702"/>
              </a:lnSpc>
              <a:buFont typeface="Arial"/>
              <a:buChar char="•"/>
            </a:pPr>
            <a:r>
              <a:rPr lang="en-US" sz="1930">
                <a:solidFill>
                  <a:srgbClr val="000000"/>
                </a:solidFill>
                <a:latin typeface="Canva Sans"/>
                <a:ea typeface="Canva Sans"/>
                <a:cs typeface="Canva Sans"/>
                <a:sym typeface="Canva Sans"/>
              </a:rPr>
              <a:t>The Decision Tree emerged as the top-performing model with excellent F1 Score, Recall, and Accuracy, closely followed by the MLP Classifier with similarly strong metrics. The k-NN showed moderate performance, while Logistic Regression and Naïve Bayes had weaker results. The Perceptron was the least effective, performing poorly across all metrics, making the Decision Tree the most reliable choice for this dataset.</a:t>
            </a:r>
          </a:p>
        </p:txBody>
      </p:sp>
      <p:sp>
        <p:nvSpPr>
          <p:cNvPr name="Freeform 5" id="5"/>
          <p:cNvSpPr/>
          <p:nvPr/>
        </p:nvSpPr>
        <p:spPr>
          <a:xfrm flipH="false" flipV="false" rot="0">
            <a:off x="1028700" y="1355577"/>
            <a:ext cx="7022250" cy="5591466"/>
          </a:xfrm>
          <a:custGeom>
            <a:avLst/>
            <a:gdLst/>
            <a:ahLst/>
            <a:cxnLst/>
            <a:rect r="r" b="b" t="t" l="l"/>
            <a:pathLst>
              <a:path h="5591466" w="7022250">
                <a:moveTo>
                  <a:pt x="0" y="0"/>
                </a:moveTo>
                <a:lnTo>
                  <a:pt x="7022250" y="0"/>
                </a:lnTo>
                <a:lnTo>
                  <a:pt x="7022250" y="5591467"/>
                </a:lnTo>
                <a:lnTo>
                  <a:pt x="0" y="5591467"/>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6E4E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480777"/>
            <a:ext cx="10598540" cy="4345401"/>
          </a:xfrm>
          <a:custGeom>
            <a:avLst/>
            <a:gdLst/>
            <a:ahLst/>
            <a:cxnLst/>
            <a:rect r="r" b="b" t="t" l="l"/>
            <a:pathLst>
              <a:path h="4345401" w="10598540">
                <a:moveTo>
                  <a:pt x="0" y="0"/>
                </a:moveTo>
                <a:lnTo>
                  <a:pt x="10598540" y="0"/>
                </a:lnTo>
                <a:lnTo>
                  <a:pt x="10598540" y="4345401"/>
                </a:lnTo>
                <a:lnTo>
                  <a:pt x="0" y="4345401"/>
                </a:lnTo>
                <a:lnTo>
                  <a:pt x="0" y="0"/>
                </a:lnTo>
                <a:close/>
              </a:path>
            </a:pathLst>
          </a:custGeom>
          <a:blipFill>
            <a:blip r:embed="rId2"/>
            <a:stretch>
              <a:fillRect l="0" t="0" r="0" b="0"/>
            </a:stretch>
          </a:blipFill>
        </p:spPr>
      </p:sp>
      <p:sp>
        <p:nvSpPr>
          <p:cNvPr name="Freeform 3" id="3"/>
          <p:cNvSpPr/>
          <p:nvPr/>
        </p:nvSpPr>
        <p:spPr>
          <a:xfrm flipH="false" flipV="false" rot="0">
            <a:off x="11627240" y="1566540"/>
            <a:ext cx="6166073" cy="4186272"/>
          </a:xfrm>
          <a:custGeom>
            <a:avLst/>
            <a:gdLst/>
            <a:ahLst/>
            <a:cxnLst/>
            <a:rect r="r" b="b" t="t" l="l"/>
            <a:pathLst>
              <a:path h="4186272" w="6166073">
                <a:moveTo>
                  <a:pt x="0" y="0"/>
                </a:moveTo>
                <a:lnTo>
                  <a:pt x="6166072" y="0"/>
                </a:lnTo>
                <a:lnTo>
                  <a:pt x="6166072" y="4186272"/>
                </a:lnTo>
                <a:lnTo>
                  <a:pt x="0" y="4186272"/>
                </a:lnTo>
                <a:lnTo>
                  <a:pt x="0" y="0"/>
                </a:lnTo>
                <a:close/>
              </a:path>
            </a:pathLst>
          </a:custGeom>
          <a:blipFill>
            <a:blip r:embed="rId3"/>
            <a:stretch>
              <a:fillRect l="0" t="0" r="-14344" b="0"/>
            </a:stretch>
          </a:blipFill>
        </p:spPr>
      </p:sp>
      <p:sp>
        <p:nvSpPr>
          <p:cNvPr name="TextBox 4" id="4"/>
          <p:cNvSpPr txBox="true"/>
          <p:nvPr/>
        </p:nvSpPr>
        <p:spPr>
          <a:xfrm rot="0">
            <a:off x="1028700" y="282625"/>
            <a:ext cx="16230600" cy="746075"/>
          </a:xfrm>
          <a:prstGeom prst="rect">
            <a:avLst/>
          </a:prstGeom>
        </p:spPr>
        <p:txBody>
          <a:bodyPr anchor="t" rtlCol="false" tIns="0" lIns="0" bIns="0" rIns="0">
            <a:spAutoFit/>
          </a:bodyPr>
          <a:lstStyle/>
          <a:p>
            <a:pPr algn="l">
              <a:lnSpc>
                <a:spcPts val="5498"/>
              </a:lnSpc>
            </a:pPr>
            <a:r>
              <a:rPr lang="en-US" sz="5727" spc="-280">
                <a:solidFill>
                  <a:srgbClr val="272665"/>
                </a:solidFill>
                <a:latin typeface="Public Sans"/>
                <a:ea typeface="Public Sans"/>
                <a:cs typeface="Public Sans"/>
                <a:sym typeface="Public Sans"/>
              </a:rPr>
              <a:t>Clustering</a:t>
            </a:r>
          </a:p>
        </p:txBody>
      </p:sp>
      <p:sp>
        <p:nvSpPr>
          <p:cNvPr name="TextBox 5" id="5"/>
          <p:cNvSpPr txBox="true"/>
          <p:nvPr/>
        </p:nvSpPr>
        <p:spPr>
          <a:xfrm rot="0">
            <a:off x="1028700" y="7911908"/>
            <a:ext cx="16764612" cy="1317274"/>
          </a:xfrm>
          <a:prstGeom prst="rect">
            <a:avLst/>
          </a:prstGeom>
        </p:spPr>
        <p:txBody>
          <a:bodyPr anchor="t" rtlCol="false" tIns="0" lIns="0" bIns="0" rIns="0">
            <a:spAutoFit/>
          </a:bodyPr>
          <a:lstStyle/>
          <a:p>
            <a:pPr algn="l" marL="542737" indent="-271368" lvl="1">
              <a:lnSpc>
                <a:spcPts val="3519"/>
              </a:lnSpc>
              <a:buFont typeface="Arial"/>
              <a:buChar char="•"/>
            </a:pPr>
            <a:r>
              <a:rPr lang="en-US" sz="2513" spc="-123">
                <a:solidFill>
                  <a:srgbClr val="272665"/>
                </a:solidFill>
                <a:latin typeface="Public Sans"/>
                <a:ea typeface="Public Sans"/>
                <a:cs typeface="Public Sans"/>
                <a:sym typeface="Public Sans"/>
              </a:rPr>
              <a:t>The scatter plot visualizes K-means clustering with three clusters projected onto the first two principal components, showing clear group separations. The heatmap highlights the average feature values for each cluster, revealing distinct characteristics that differentiate the clusters.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DAGSfR4Ykcw</dc:identifier>
  <dcterms:modified xsi:type="dcterms:W3CDTF">2011-08-01T06:04:30Z</dcterms:modified>
  <cp:revision>1</cp:revision>
  <dc:title>ML PPT.pptx</dc:title>
</cp:coreProperties>
</file>